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notesSlides/_rels/notesSlide3.xml.rels" ContentType="application/vnd.openxmlformats-package.relationships+xml"/>
  <Override PartName="/ppt/notesSlides/_rels/notesSlide2.xml.rels" ContentType="application/vnd.openxmlformats-package.relationships+xml"/>
  <Override PartName="/ppt/notesSlides/_rels/notesSlide1.xml.rels" ContentType="application/vnd.openxmlformats-package.relationships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_rels/presentation.xml.rels" ContentType="application/vnd.openxmlformats-package.relationships+xml"/>
  <Override PartName="/ppt/media/image10.wmf" ContentType="image/x-wmf"/>
  <Override PartName="/ppt/media/image8.wmf" ContentType="image/x-wmf"/>
  <Override PartName="/ppt/media/image7.jpeg" ContentType="image/jpeg"/>
  <Override PartName="/ppt/media/image9.jpeg" ContentType="image/jpeg"/>
  <Override PartName="/ppt/media/image6.wmf" ContentType="image/x-wmf"/>
  <Override PartName="/ppt/media/image5.jpeg" ContentType="image/jpeg"/>
  <Override PartName="/ppt/media/image4.wmf" ContentType="image/x-wmf"/>
  <Override PartName="/ppt/media/image3.jpeg" ContentType="image/jpeg"/>
  <Override PartName="/ppt/media/image2.png" ContentType="image/png"/>
  <Override PartName="/ppt/media/image1.png" ContentType="image/png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notesMasterIdLst>
    <p:notesMasterId r:id="rId3"/>
  </p:notesMasterIdLst>
  <p:sldIdLst>
    <p:sldId id="256" r:id="rId4"/>
    <p:sldId id="257" r:id="rId5"/>
    <p:sldId id="258" r:id="rId6"/>
    <p:sldId id="259" r:id="rId7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/>
          <a:p>
            <a:r>
              <a:rPr lang="en-US" sz="2000" spc="-1">
                <a:latin typeface="Arial"/>
              </a:rPr>
              <a:t>Click to edit the notes format</a:t>
            </a:r>
            <a:endParaRPr/>
          </a:p>
        </p:txBody>
      </p:sp>
      <p:sp>
        <p:nvSpPr>
          <p:cNvPr id="40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r>
              <a:rPr lang="en-US" sz="1400" spc="-1">
                <a:latin typeface="Times New Roman"/>
              </a:rPr>
              <a:t>&lt;header&gt;</a:t>
            </a:r>
            <a:endParaRPr/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lang="en-US" sz="1400" spc="-1">
                <a:latin typeface="Times New Roman"/>
              </a:rPr>
              <a:t>&lt;date/time&gt;</a:t>
            </a:r>
            <a:endParaRPr/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r>
              <a:rPr lang="en-US" sz="1400" spc="-1">
                <a:latin typeface="Times New Roman"/>
              </a:rPr>
              <a:t>&lt;footer&gt;</a:t>
            </a:r>
            <a:endParaRPr/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439EF722-8BF6-454F-A858-376D31271A51}" type="slidenum">
              <a:rPr lang="en-US" sz="1400" spc="-1">
                <a:latin typeface="Times New Roman"/>
              </a:rPr>
              <a:t>&lt;number&gt;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CustomShape 1"/>
          <p:cNvSpPr/>
          <p:nvPr/>
        </p:nvSpPr>
        <p:spPr>
          <a:xfrm>
            <a:off x="3881160" y="8686440"/>
            <a:ext cx="2973240" cy="4539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85440" y="4343400"/>
            <a:ext cx="5486400" cy="41144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CustomShape 1"/>
          <p:cNvSpPr/>
          <p:nvPr/>
        </p:nvSpPr>
        <p:spPr>
          <a:xfrm>
            <a:off x="3881160" y="8686440"/>
            <a:ext cx="2973240" cy="4539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685440" y="4343400"/>
            <a:ext cx="5486400" cy="41144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ustomShape 1"/>
          <p:cNvSpPr/>
          <p:nvPr/>
        </p:nvSpPr>
        <p:spPr>
          <a:xfrm>
            <a:off x="3881160" y="8686440"/>
            <a:ext cx="2973240" cy="4539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685440" y="4343400"/>
            <a:ext cx="5486400" cy="41144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7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9/19/16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8D302AC5-96D7-4B0F-B3C6-BF772D66BF90}" type="slidenum">
              <a:rPr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lang="bg-BG" sz="1800" spc="-1">
                <a:latin typeface="Calibri"/>
              </a:rPr>
              <a:t>Click to edit the title text format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bg-BG" sz="3200" spc="-1">
                <a:latin typeface="Calibri"/>
              </a:rPr>
              <a:t>Click to edit the outline text format</a:t>
            </a:r>
            <a:endParaRPr/>
          </a:p>
          <a:p>
            <a:pPr lvl="1" marL="864000" indent="-324000"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bg-BG" sz="2400" spc="-1">
                <a:latin typeface="Calibri"/>
              </a:rPr>
              <a:t>Second Outline Level</a:t>
            </a:r>
            <a:endParaRPr/>
          </a:p>
          <a:p>
            <a:pPr lvl="2" marL="1296000" indent="-288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bg-BG" sz="2000" spc="-1">
                <a:latin typeface="Calibri"/>
              </a:rPr>
              <a:t>Third Outline Level</a:t>
            </a:r>
            <a:endParaRPr/>
          </a:p>
          <a:p>
            <a:pPr lvl="3" marL="1728000" indent="-216000"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bg-BG" sz="2000" spc="-1">
                <a:latin typeface="Calibri"/>
              </a:rPr>
              <a:t>Fourth Outline Level</a:t>
            </a:r>
            <a:endParaRPr/>
          </a:p>
          <a:p>
            <a:pPr lvl="4" marL="2160000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bg-BG" sz="2000" spc="-1">
                <a:latin typeface="Calibri"/>
              </a:rPr>
              <a:t>Fifth Outline Level</a:t>
            </a:r>
            <a:endParaRPr/>
          </a:p>
          <a:p>
            <a:pPr lvl="5" marL="2592000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bg-BG" sz="2000" spc="-1">
                <a:latin typeface="Calibri"/>
              </a:rPr>
              <a:t>Sixth Outline Level</a:t>
            </a:r>
            <a:endParaRPr/>
          </a:p>
          <a:p>
            <a:pPr lvl="6" marL="3024000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bg-BG" sz="2000" spc="-1">
                <a:latin typeface="Calibri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wmf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image" Target="../media/image6.wmf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image" Target="../media/image8.wmf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image" Target="../media/image10.wmf"/><Relationship Id="rId3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5" descr=""/>
          <p:cNvPicPr/>
          <p:nvPr/>
        </p:nvPicPr>
        <p:blipFill>
          <a:blip r:embed="rId1"/>
          <a:stretch/>
        </p:blipFill>
        <p:spPr>
          <a:xfrm>
            <a:off x="3134880" y="5323320"/>
            <a:ext cx="3101400" cy="1478520"/>
          </a:xfrm>
          <a:prstGeom prst="rect">
            <a:avLst/>
          </a:prstGeom>
          <a:ln w="9360">
            <a:noFill/>
          </a:ln>
        </p:spPr>
      </p:pic>
      <p:sp>
        <p:nvSpPr>
          <p:cNvPr id="45" name="CustomShape 1"/>
          <p:cNvSpPr/>
          <p:nvPr/>
        </p:nvSpPr>
        <p:spPr>
          <a:xfrm>
            <a:off x="195840" y="1796040"/>
            <a:ext cx="8751600" cy="32000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81720" rIns="81720" tIns="40680" bIns="40680"/>
          <a:p>
            <a:pPr algn="ctr">
              <a:lnSpc>
                <a:spcPct val="102000"/>
              </a:lnSpc>
            </a:pPr>
            <a:endParaRPr/>
          </a:p>
          <a:p>
            <a:pPr algn="ctr">
              <a:lnSpc>
                <a:spcPct val="102000"/>
              </a:lnSpc>
            </a:pPr>
            <a:r>
              <a:rPr lang="en-US" sz="24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УМНАТА МОБИЛНОСТ – ЕЛЕКТРОМОБИЛНА, ДЕЛО НА ВСЕКИ!!!</a:t>
            </a:r>
            <a:endParaRPr/>
          </a:p>
          <a:p>
            <a:pPr algn="ctr">
              <a:lnSpc>
                <a:spcPct val="102000"/>
              </a:lnSpc>
            </a:pPr>
            <a:endParaRPr/>
          </a:p>
          <a:p>
            <a:pPr algn="ctr">
              <a:lnSpc>
                <a:spcPct val="102000"/>
              </a:lnSpc>
            </a:pPr>
            <a:endParaRPr/>
          </a:p>
          <a:p>
            <a:pPr algn="ctr">
              <a:lnSpc>
                <a:spcPct val="102000"/>
              </a:lnSpc>
            </a:pPr>
            <a:r>
              <a:rPr lang="en-US" sz="1800" spc="-1" strike="noStrike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Кой да го направи?</a:t>
            </a:r>
            <a:endParaRPr/>
          </a:p>
          <a:p>
            <a:pPr algn="ctr">
              <a:lnSpc>
                <a:spcPct val="102000"/>
              </a:lnSpc>
            </a:pPr>
            <a:r>
              <a:rPr b="1" lang="en-US" sz="2200" spc="-1" strike="noStrike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БИЗНЕСЪТ или ДЪРЖАВАТА?</a:t>
            </a:r>
            <a:endParaRPr/>
          </a:p>
          <a:p>
            <a:pPr algn="ctr">
              <a:lnSpc>
                <a:spcPct val="102000"/>
              </a:lnSpc>
            </a:pPr>
            <a:endParaRPr/>
          </a:p>
          <a:p>
            <a:pPr algn="ctr">
              <a:lnSpc>
                <a:spcPct val="102000"/>
              </a:lnSpc>
            </a:pPr>
            <a:endParaRPr/>
          </a:p>
          <a:p>
            <a:pPr algn="ctr">
              <a:lnSpc>
                <a:spcPct val="102000"/>
              </a:lnSpc>
            </a:pPr>
            <a:r>
              <a:rPr lang="en-US" sz="1800" spc="-1" strike="noStrike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Кое е първото?</a:t>
            </a:r>
            <a:endParaRPr/>
          </a:p>
          <a:p>
            <a:pPr algn="ctr">
              <a:lnSpc>
                <a:spcPct val="102000"/>
              </a:lnSpc>
            </a:pPr>
            <a:r>
              <a:rPr b="1" lang="en-US" sz="2200" spc="-1" strike="noStrike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ПРЕВОЗНИТЕ СРЕДСТВА или ЗАРЯДНАТА МРЕЖА?</a:t>
            </a:r>
            <a:endParaRPr/>
          </a:p>
          <a:p>
            <a:pPr algn="ctr">
              <a:lnSpc>
                <a:spcPct val="102000"/>
              </a:lnSpc>
            </a:pPr>
            <a:endParaRPr/>
          </a:p>
          <a:p>
            <a:pPr algn="ctr">
              <a:lnSpc>
                <a:spcPct val="102000"/>
              </a:lnSpc>
            </a:pPr>
            <a:endParaRPr/>
          </a:p>
        </p:txBody>
      </p:sp>
      <p:pic>
        <p:nvPicPr>
          <p:cNvPr id="46" name="Picture 45" descr=""/>
          <p:cNvPicPr/>
          <p:nvPr/>
        </p:nvPicPr>
        <p:blipFill>
          <a:blip r:embed="rId2"/>
          <a:stretch/>
        </p:blipFill>
        <p:spPr>
          <a:xfrm>
            <a:off x="3584160" y="242280"/>
            <a:ext cx="2372400" cy="10015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5" descr=""/>
          <p:cNvPicPr/>
          <p:nvPr/>
        </p:nvPicPr>
        <p:blipFill>
          <a:blip r:embed="rId1"/>
          <a:stretch/>
        </p:blipFill>
        <p:spPr>
          <a:xfrm>
            <a:off x="3134880" y="5323320"/>
            <a:ext cx="3101400" cy="1478520"/>
          </a:xfrm>
          <a:prstGeom prst="rect">
            <a:avLst/>
          </a:prstGeom>
          <a:ln w="9360">
            <a:noFill/>
          </a:ln>
        </p:spPr>
      </p:pic>
      <p:sp>
        <p:nvSpPr>
          <p:cNvPr id="48" name="CustomShape 1"/>
          <p:cNvSpPr/>
          <p:nvPr/>
        </p:nvSpPr>
        <p:spPr>
          <a:xfrm>
            <a:off x="68040" y="1537560"/>
            <a:ext cx="8977680" cy="5846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81720" rIns="81720" tIns="40680" bIns="40680"/>
          <a:p>
            <a:pPr algn="ctr">
              <a:lnSpc>
                <a:spcPct val="102000"/>
              </a:lnSpc>
            </a:pPr>
            <a:r>
              <a:rPr lang="en-US" sz="29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ПРОДУКТИ И УСЛУГИ</a:t>
            </a:r>
            <a:endParaRPr/>
          </a:p>
        </p:txBody>
      </p:sp>
      <p:sp>
        <p:nvSpPr>
          <p:cNvPr id="49" name="CustomShape 2"/>
          <p:cNvSpPr/>
          <p:nvPr/>
        </p:nvSpPr>
        <p:spPr>
          <a:xfrm>
            <a:off x="653040" y="2321280"/>
            <a:ext cx="7902720" cy="3067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81720" rIns="81720" tIns="40680" bIns="40680"/>
          <a:p>
            <a:pPr algn="ctr">
              <a:lnSpc>
                <a:spcPct val="100000"/>
              </a:lnSpc>
            </a:pPr>
            <a:endParaRPr/>
          </a:p>
          <a:p>
            <a:pPr marL="195840" indent="-195480" algn="ctr">
              <a:lnSpc>
                <a:spcPct val="100000"/>
              </a:lnSpc>
              <a:buClr>
                <a:srgbClr val="008000"/>
              </a:buClr>
              <a:buFont typeface="Arial"/>
              <a:buChar char="•"/>
            </a:pPr>
            <a:r>
              <a:rPr lang="en-US" sz="2000" spc="-1" strike="noStrike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ПРЕВОЗНИ СРЕДСТВА (ЕПС)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marL="195840" indent="-195480" algn="ctr">
              <a:lnSpc>
                <a:spcPct val="100000"/>
              </a:lnSpc>
              <a:buClr>
                <a:srgbClr val="008000"/>
              </a:buClr>
              <a:buFont typeface="Arial"/>
              <a:buChar char="•"/>
            </a:pPr>
            <a:r>
              <a:rPr lang="en-US" sz="2000" spc="-1" strike="noStrike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ЗАРЯДНА ИНФРАСТРУКТУРА (ЗИ)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marL="195840" indent="-195480" algn="ctr">
              <a:lnSpc>
                <a:spcPct val="100000"/>
              </a:lnSpc>
              <a:buClr>
                <a:srgbClr val="008000"/>
              </a:buClr>
              <a:buFont typeface="Arial"/>
              <a:buChar char="•"/>
            </a:pPr>
            <a:r>
              <a:rPr lang="en-US" sz="2000" spc="-1" strike="noStrike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СПОДЕЛЕНИ /НАЕМ/ ЕПС</a:t>
            </a:r>
            <a:endParaRPr/>
          </a:p>
          <a:p>
            <a:pPr marL="195840" indent="-195480" algn="ctr">
              <a:lnSpc>
                <a:spcPct val="100000"/>
              </a:lnSpc>
            </a:pPr>
            <a:endParaRPr/>
          </a:p>
          <a:p>
            <a:pPr marL="195840" indent="-195480" algn="ctr">
              <a:lnSpc>
                <a:spcPct val="100000"/>
              </a:lnSpc>
              <a:buClr>
                <a:srgbClr val="008000"/>
              </a:buClr>
              <a:buFont typeface="Arial"/>
              <a:buChar char="•"/>
            </a:pPr>
            <a:r>
              <a:rPr lang="en-US" sz="2000" spc="-1" strike="noStrike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СИСТЕМА ЗА ИНФОРМАЦИЯ И УПРАВЛЕНИЕ НА ЗИ И ПРЕДОСТАВЯНЕ НА УСЛУГИ ПО ЗАРЕЖДАНЕ НА ЕПС</a:t>
            </a:r>
            <a:endParaRPr/>
          </a:p>
        </p:txBody>
      </p:sp>
      <p:pic>
        <p:nvPicPr>
          <p:cNvPr id="50" name="Picture 5" descr=""/>
          <p:cNvPicPr/>
          <p:nvPr/>
        </p:nvPicPr>
        <p:blipFill>
          <a:blip r:embed="rId2"/>
          <a:stretch/>
        </p:blipFill>
        <p:spPr>
          <a:xfrm>
            <a:off x="3584160" y="242280"/>
            <a:ext cx="2372400" cy="10015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" dur="indefinite" restart="never" nodeType="tmRoot">
          <p:childTnLst>
            <p:seq>
              <p:cTn id="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" descr=""/>
          <p:cNvPicPr/>
          <p:nvPr/>
        </p:nvPicPr>
        <p:blipFill>
          <a:blip r:embed="rId1"/>
          <a:stretch/>
        </p:blipFill>
        <p:spPr>
          <a:xfrm>
            <a:off x="3134880" y="5323320"/>
            <a:ext cx="3101400" cy="1478520"/>
          </a:xfrm>
          <a:prstGeom prst="rect">
            <a:avLst/>
          </a:prstGeom>
          <a:ln w="9360">
            <a:noFill/>
          </a:ln>
        </p:spPr>
      </p:pic>
      <p:sp>
        <p:nvSpPr>
          <p:cNvPr id="52" name="CustomShape 1"/>
          <p:cNvSpPr/>
          <p:nvPr/>
        </p:nvSpPr>
        <p:spPr>
          <a:xfrm>
            <a:off x="68040" y="1551600"/>
            <a:ext cx="8977680" cy="5846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81720" rIns="81720" tIns="40680" bIns="40680"/>
          <a:p>
            <a:pPr algn="ctr">
              <a:lnSpc>
                <a:spcPct val="102000"/>
              </a:lnSpc>
            </a:pPr>
            <a:r>
              <a:rPr lang="en-US" sz="2900" spc="-1" strike="noStrike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Всеки има възможност да стане собственик на новия електро-мобилен свят!</a:t>
            </a:r>
            <a:endParaRPr/>
          </a:p>
        </p:txBody>
      </p:sp>
      <p:sp>
        <p:nvSpPr>
          <p:cNvPr id="53" name="CustomShape 2"/>
          <p:cNvSpPr/>
          <p:nvPr/>
        </p:nvSpPr>
        <p:spPr>
          <a:xfrm>
            <a:off x="359280" y="2762280"/>
            <a:ext cx="8515440" cy="468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81720" rIns="81720" tIns="40680" bIns="40680"/>
          <a:p>
            <a:pPr algn="ctr">
              <a:lnSpc>
                <a:spcPct val="100000"/>
              </a:lnSpc>
            </a:pPr>
            <a:r>
              <a:rPr lang="en-US" sz="33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Евро-Акции от инвестиционния портфейл на ИКЕМ АД!</a:t>
            </a:r>
            <a:endParaRPr/>
          </a:p>
        </p:txBody>
      </p:sp>
      <p:sp>
        <p:nvSpPr>
          <p:cNvPr id="54" name="CustomShape 3"/>
          <p:cNvSpPr/>
          <p:nvPr/>
        </p:nvSpPr>
        <p:spPr>
          <a:xfrm>
            <a:off x="2952360" y="4217040"/>
            <a:ext cx="3317400" cy="648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81720" rIns="81720" tIns="40680" bIns="40680"/>
          <a:p>
            <a:pPr indent="-216000" algn="ctr">
              <a:lnSpc>
                <a:spcPct val="100000"/>
              </a:lnSpc>
              <a:buClr>
                <a:srgbClr val="008000"/>
              </a:buClr>
              <a:buFont typeface="Wingdings" charset="2"/>
              <a:buChar char=""/>
            </a:pPr>
            <a:r>
              <a:rPr lang="en-US" sz="2500" spc="-1" strike="noStrike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US" sz="2500" spc="-1" strike="noStrike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Три вида акции!</a:t>
            </a:r>
            <a:endParaRPr/>
          </a:p>
        </p:txBody>
      </p:sp>
      <p:sp>
        <p:nvSpPr>
          <p:cNvPr id="55" name="CustomShape 4"/>
          <p:cNvSpPr/>
          <p:nvPr/>
        </p:nvSpPr>
        <p:spPr>
          <a:xfrm>
            <a:off x="1087200" y="4870440"/>
            <a:ext cx="7076880" cy="648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81720" rIns="81720" tIns="40680" bIns="40680"/>
          <a:p>
            <a:pPr indent="-216000" algn="ctr">
              <a:lnSpc>
                <a:spcPct val="100000"/>
              </a:lnSpc>
              <a:buClr>
                <a:srgbClr val="008000"/>
              </a:buClr>
              <a:buFont typeface="Wingdings" charset="2"/>
              <a:buChar char=""/>
            </a:pPr>
            <a:r>
              <a:rPr lang="en-US" sz="2500" spc="-1" strike="noStrike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US" sz="2500" spc="-1" strike="noStrike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Седем стратегически инвестиционни проекта!</a:t>
            </a:r>
            <a:endParaRPr/>
          </a:p>
        </p:txBody>
      </p:sp>
      <p:pic>
        <p:nvPicPr>
          <p:cNvPr id="56" name="Picture 7" descr=""/>
          <p:cNvPicPr/>
          <p:nvPr/>
        </p:nvPicPr>
        <p:blipFill>
          <a:blip r:embed="rId2"/>
          <a:stretch/>
        </p:blipFill>
        <p:spPr>
          <a:xfrm>
            <a:off x="3584160" y="242280"/>
            <a:ext cx="2372400" cy="10015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5" dur="indefinite" restart="never" nodeType="tmRoot">
          <p:childTnLst>
            <p:seq>
              <p:cTn id="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 descr=""/>
          <p:cNvPicPr/>
          <p:nvPr/>
        </p:nvPicPr>
        <p:blipFill>
          <a:blip r:embed="rId1"/>
          <a:stretch/>
        </p:blipFill>
        <p:spPr>
          <a:xfrm>
            <a:off x="1510560" y="1303200"/>
            <a:ext cx="6127920" cy="4085280"/>
          </a:xfrm>
          <a:prstGeom prst="rect">
            <a:avLst/>
          </a:prstGeom>
          <a:ln>
            <a:noFill/>
          </a:ln>
        </p:spPr>
      </p:pic>
      <p:sp>
        <p:nvSpPr>
          <p:cNvPr id="58" name="CustomShape 1"/>
          <p:cNvSpPr/>
          <p:nvPr/>
        </p:nvSpPr>
        <p:spPr>
          <a:xfrm>
            <a:off x="392040" y="1273320"/>
            <a:ext cx="8460000" cy="1220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81720" rIns="81720" tIns="40680" bIns="40680"/>
          <a:p>
            <a:pPr algn="ctr">
              <a:lnSpc>
                <a:spcPct val="100000"/>
              </a:lnSpc>
            </a:pPr>
            <a:r>
              <a:rPr lang="en-US" sz="2500" spc="-1" strike="noStrike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Национална, он-лайн платформа за управление на зарядни устройства, системи,  инфраструктура и превозни средства, задвижвани от алтернативни енергоизточници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sp>
        <p:nvSpPr>
          <p:cNvPr id="59" name="CustomShape 2"/>
          <p:cNvSpPr/>
          <p:nvPr/>
        </p:nvSpPr>
        <p:spPr>
          <a:xfrm>
            <a:off x="195840" y="4212720"/>
            <a:ext cx="8752320" cy="2612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81720" rIns="81720" tIns="40680" bIns="40680"/>
          <a:p>
            <a:pPr indent="-216000" algn="ctr">
              <a:lnSpc>
                <a:spcPct val="100000"/>
              </a:lnSpc>
              <a:buClr>
                <a:srgbClr val="008000"/>
              </a:buClr>
              <a:buFont typeface="Wingdings" charset="2"/>
              <a:buChar char=""/>
            </a:pPr>
            <a:r>
              <a:rPr lang="en-US" sz="2000" spc="-1" strike="noStrike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US" sz="2000" spc="-1" strike="noStrike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ОН-ЛАЙН РЕЗЕРВИРАНЕ на ЗС</a:t>
            </a:r>
            <a:endParaRPr/>
          </a:p>
          <a:p>
            <a:pPr indent="-216000" algn="ctr">
              <a:lnSpc>
                <a:spcPct val="100000"/>
              </a:lnSpc>
              <a:buClr>
                <a:srgbClr val="008000"/>
              </a:buClr>
              <a:buFont typeface="Wingdings" charset="2"/>
              <a:buChar char=""/>
            </a:pPr>
            <a:r>
              <a:rPr lang="en-US" sz="2000" spc="-1" strike="noStrike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US" sz="2000" spc="-1" strike="noStrike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ЗАРЕЖДАНЕ на ППС</a:t>
            </a:r>
            <a:endParaRPr/>
          </a:p>
          <a:p>
            <a:pPr indent="-216000" algn="ctr">
              <a:lnSpc>
                <a:spcPct val="100000"/>
              </a:lnSpc>
              <a:buClr>
                <a:srgbClr val="008000"/>
              </a:buClr>
              <a:buFont typeface="Wingdings" charset="2"/>
              <a:buChar char=""/>
            </a:pPr>
            <a:r>
              <a:rPr lang="en-US" sz="2000" spc="-1" strike="noStrike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US" sz="2000" spc="-1" strike="noStrike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ОН-ЛАЙН НАБЛЮДЕНИЕ</a:t>
            </a:r>
            <a:endParaRPr/>
          </a:p>
          <a:p>
            <a:pPr indent="-216000" algn="ctr">
              <a:lnSpc>
                <a:spcPct val="100000"/>
              </a:lnSpc>
              <a:buClr>
                <a:srgbClr val="008000"/>
              </a:buClr>
              <a:buFont typeface="Wingdings" charset="2"/>
              <a:buChar char=""/>
            </a:pPr>
            <a:r>
              <a:rPr lang="en-US" sz="2000" spc="-1" strike="noStrike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US" sz="2000" spc="-1" strike="noStrike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Допълнителни свързани услуги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en-US" sz="40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www.bulcharge.com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pic>
        <p:nvPicPr>
          <p:cNvPr id="60" name="Picture 4" descr=""/>
          <p:cNvPicPr/>
          <p:nvPr/>
        </p:nvPicPr>
        <p:blipFill>
          <a:blip r:embed="rId2"/>
          <a:stretch/>
        </p:blipFill>
        <p:spPr>
          <a:xfrm>
            <a:off x="3584160" y="242280"/>
            <a:ext cx="2372400" cy="10015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Application>LibreOffice/5.0.3.2$Linux_X86_64 LibreOffice_project/e5f16313668ac592c1bfb310f4390624e3dbfb75</Application>
  <Paragraphs>33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2016-09-19T06:23:42Z</dcterms:created>
  <dc:creator>Boyan</dc:creator>
  <dc:language>en-US</dc:language>
  <cp:lastModifiedBy>Boyan</cp:lastModifiedBy>
  <dcterms:modified xsi:type="dcterms:W3CDTF">2016-09-19T06:26:23Z</dcterms:modified>
  <cp:revision>1</cp:revision>
  <dc:title>Slide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3</vt:i4>
  </property>
  <property fmtid="{D5CDD505-2E9C-101B-9397-08002B2CF9AE}" pid="8" name="PresentationFormat">
    <vt:lpwstr>On-screen Show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4</vt:i4>
  </property>
</Properties>
</file>