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760" r:id="rId2"/>
    <p:sldId id="867" r:id="rId3"/>
    <p:sldId id="849" r:id="rId4"/>
    <p:sldId id="821" r:id="rId5"/>
    <p:sldId id="822" r:id="rId6"/>
    <p:sldId id="823" r:id="rId7"/>
    <p:sldId id="824" r:id="rId8"/>
    <p:sldId id="825" r:id="rId9"/>
    <p:sldId id="826" r:id="rId10"/>
    <p:sldId id="827" r:id="rId11"/>
    <p:sldId id="868" r:id="rId12"/>
    <p:sldId id="829" r:id="rId13"/>
    <p:sldId id="855" r:id="rId14"/>
    <p:sldId id="830" r:id="rId15"/>
    <p:sldId id="831" r:id="rId16"/>
    <p:sldId id="832" r:id="rId17"/>
    <p:sldId id="750" r:id="rId18"/>
    <p:sldId id="859" r:id="rId19"/>
    <p:sldId id="751" r:id="rId20"/>
    <p:sldId id="752" r:id="rId21"/>
    <p:sldId id="753" r:id="rId22"/>
    <p:sldId id="785" r:id="rId23"/>
    <p:sldId id="857" r:id="rId24"/>
    <p:sldId id="754" r:id="rId25"/>
    <p:sldId id="776" r:id="rId26"/>
    <p:sldId id="786" r:id="rId27"/>
    <p:sldId id="777" r:id="rId28"/>
    <p:sldId id="733" r:id="rId29"/>
    <p:sldId id="838" r:id="rId30"/>
    <p:sldId id="839" r:id="rId31"/>
    <p:sldId id="840" r:id="rId32"/>
    <p:sldId id="841" r:id="rId33"/>
    <p:sldId id="842" r:id="rId34"/>
    <p:sldId id="843" r:id="rId35"/>
    <p:sldId id="862" r:id="rId36"/>
    <p:sldId id="861" r:id="rId37"/>
    <p:sldId id="844" r:id="rId38"/>
    <p:sldId id="860" r:id="rId39"/>
    <p:sldId id="845" r:id="rId40"/>
    <p:sldId id="846" r:id="rId41"/>
    <p:sldId id="847" r:id="rId42"/>
    <p:sldId id="848" r:id="rId43"/>
    <p:sldId id="863" r:id="rId44"/>
    <p:sldId id="865" r:id="rId45"/>
    <p:sldId id="866" r:id="rId46"/>
    <p:sldId id="339" r:id="rId47"/>
  </p:sldIdLst>
  <p:sldSz cx="9144000" cy="6858000" type="screen4x3"/>
  <p:notesSz cx="6797675" cy="9874250"/>
  <p:defaultTextStyle>
    <a:defPPr>
      <a:defRPr lang="bg-BG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90000"/>
    <a:srgbClr val="FF3300"/>
    <a:srgbClr val="031363"/>
    <a:srgbClr val="622604"/>
    <a:srgbClr val="FF9900"/>
    <a:srgbClr val="FFC1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8" autoAdjust="0"/>
    <p:restoredTop sz="86486" autoAdjust="0"/>
  </p:normalViewPr>
  <p:slideViewPr>
    <p:cSldViewPr showGuides="1">
      <p:cViewPr varScale="1">
        <p:scale>
          <a:sx n="98" d="100"/>
          <a:sy n="98" d="100"/>
        </p:scale>
        <p:origin x="151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209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6"/>
    </p:cViewPr>
  </p:sorterViewPr>
  <p:notesViewPr>
    <p:cSldViewPr showGuides="1">
      <p:cViewPr varScale="1">
        <p:scale>
          <a:sx n="78" d="100"/>
          <a:sy n="78" d="100"/>
        </p:scale>
        <p:origin x="-3318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0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0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B96DD15-6898-47EA-ADD2-45BA17AA1A34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724036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0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05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39775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89475"/>
            <a:ext cx="5438775" cy="4445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noProof="0" smtClean="0"/>
              <a:t>Click to edit Master text styles</a:t>
            </a:r>
          </a:p>
          <a:p>
            <a:pPr lvl="1"/>
            <a:r>
              <a:rPr lang="bg-BG" noProof="0" smtClean="0"/>
              <a:t>Second level</a:t>
            </a:r>
          </a:p>
          <a:p>
            <a:pPr lvl="2"/>
            <a:r>
              <a:rPr lang="bg-BG" noProof="0" smtClean="0"/>
              <a:t>Third level</a:t>
            </a:r>
          </a:p>
          <a:p>
            <a:pPr lvl="3"/>
            <a:r>
              <a:rPr lang="bg-BG" noProof="0" smtClean="0"/>
              <a:t>Fourth level</a:t>
            </a:r>
          </a:p>
          <a:p>
            <a:pPr lvl="4"/>
            <a:r>
              <a:rPr lang="bg-BG" noProof="0" smtClean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FD1677F-260C-4975-B3C7-FA7D73A0985D}" type="slidenum">
              <a:rPr lang="bg-BG" altLang="bg-BG"/>
              <a:pPr>
                <a:defRPr/>
              </a:pPr>
              <a:t>‹#›</a:t>
            </a:fld>
            <a:endParaRPr lang="bg-BG" altLang="bg-BG"/>
          </a:p>
        </p:txBody>
      </p:sp>
    </p:spTree>
    <p:extLst>
      <p:ext uri="{BB962C8B-B14F-4D97-AF65-F5344CB8AC3E}">
        <p14:creationId xmlns:p14="http://schemas.microsoft.com/office/powerpoint/2010/main" val="37392134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440C152-4C19-462D-91DA-5D6CE09590DD}" type="slidenum">
              <a:rPr lang="bg-BG" altLang="bg-BG"/>
              <a:pPr algn="r" eaLnBrk="1" hangingPunct="1">
                <a:spcBef>
                  <a:spcPct val="0"/>
                </a:spcBef>
              </a:pPr>
              <a:t>1</a:t>
            </a:fld>
            <a:endParaRPr lang="bg-BG" altLang="bg-BG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8441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37F595F-0E8B-4C9A-90DB-F319333E897D}" type="slidenum">
              <a:rPr lang="bg-BG" altLang="bg-BG"/>
              <a:pPr algn="r" eaLnBrk="1" hangingPunct="1">
                <a:spcBef>
                  <a:spcPct val="0"/>
                </a:spcBef>
              </a:pPr>
              <a:t>12</a:t>
            </a:fld>
            <a:endParaRPr lang="bg-BG" altLang="bg-BG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081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7EC4447-7760-4F47-99DC-E3F774C3D40B}" type="slidenum">
              <a:rPr lang="bg-BG" altLang="bg-BG"/>
              <a:pPr algn="r" eaLnBrk="1" hangingPunct="1">
                <a:spcBef>
                  <a:spcPct val="0"/>
                </a:spcBef>
              </a:pPr>
              <a:t>14</a:t>
            </a:fld>
            <a:endParaRPr lang="bg-BG" altLang="bg-BG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373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994722C-90B9-464A-86F3-9C701B728043}" type="slidenum">
              <a:rPr lang="bg-BG" altLang="bg-BG"/>
              <a:pPr algn="r" eaLnBrk="1" hangingPunct="1">
                <a:spcBef>
                  <a:spcPct val="0"/>
                </a:spcBef>
              </a:pPr>
              <a:t>15</a:t>
            </a:fld>
            <a:endParaRPr lang="bg-BG" altLang="bg-BG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510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0403126-2EE7-4EA9-82B7-6949DDD33C8E}" type="slidenum">
              <a:rPr lang="bg-BG" altLang="bg-BG"/>
              <a:pPr algn="r" eaLnBrk="1" hangingPunct="1">
                <a:spcBef>
                  <a:spcPct val="0"/>
                </a:spcBef>
              </a:pPr>
              <a:t>16</a:t>
            </a:fld>
            <a:endParaRPr lang="bg-BG" altLang="bg-BG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801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406CA95-CC35-4682-9952-CA5E6D1FE250}" type="slidenum">
              <a:rPr lang="bg-BG" altLang="bg-BG"/>
              <a:pPr algn="r" eaLnBrk="1" hangingPunct="1">
                <a:spcBef>
                  <a:spcPct val="0"/>
                </a:spcBef>
              </a:pPr>
              <a:t>17</a:t>
            </a:fld>
            <a:endParaRPr lang="bg-BG" altLang="bg-BG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8906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8B1F4EE-DA3C-4668-BE2F-5FD515797734}" type="slidenum">
              <a:rPr lang="bg-BG" altLang="bg-BG"/>
              <a:pPr algn="r" eaLnBrk="1" hangingPunct="1">
                <a:spcBef>
                  <a:spcPct val="0"/>
                </a:spcBef>
              </a:pPr>
              <a:t>19</a:t>
            </a:fld>
            <a:endParaRPr lang="bg-BG" altLang="bg-BG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1219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2216CC9-A98C-4F4E-8535-5D5E9C44FBCB}" type="slidenum">
              <a:rPr lang="bg-BG" altLang="bg-BG"/>
              <a:pPr algn="r" eaLnBrk="1" hangingPunct="1">
                <a:spcBef>
                  <a:spcPct val="0"/>
                </a:spcBef>
              </a:pPr>
              <a:t>20</a:t>
            </a:fld>
            <a:endParaRPr lang="bg-BG" altLang="bg-BG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4994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D8FFAD8-DA8F-4E6C-8E22-304474F5E18D}" type="slidenum">
              <a:rPr lang="bg-BG" altLang="bg-BG"/>
              <a:pPr algn="r" eaLnBrk="1" hangingPunct="1">
                <a:spcBef>
                  <a:spcPct val="0"/>
                </a:spcBef>
              </a:pPr>
              <a:t>21</a:t>
            </a:fld>
            <a:endParaRPr lang="bg-BG" altLang="bg-BG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556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25C4139-1EEB-413E-844E-604C2E342D61}" type="slidenum">
              <a:rPr lang="bg-BG" altLang="bg-BG"/>
              <a:pPr algn="r" eaLnBrk="1" hangingPunct="1">
                <a:spcBef>
                  <a:spcPct val="0"/>
                </a:spcBef>
              </a:pPr>
              <a:t>22</a:t>
            </a:fld>
            <a:endParaRPr lang="bg-BG" altLang="bg-BG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6320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91A1FCD-198C-47A9-94AD-C8A56E0F0FD6}" type="slidenum">
              <a:rPr lang="bg-BG" altLang="bg-BG"/>
              <a:pPr algn="r" eaLnBrk="1" hangingPunct="1">
                <a:spcBef>
                  <a:spcPct val="0"/>
                </a:spcBef>
              </a:pPr>
              <a:t>24</a:t>
            </a:fld>
            <a:endParaRPr lang="bg-BG" altLang="bg-BG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7125" cy="3703637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991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606724C-E3F4-4B42-B125-C5378D26B5FF}" type="slidenum">
              <a:rPr lang="bg-BG" altLang="bg-BG"/>
              <a:pPr algn="r" eaLnBrk="1" hangingPunct="1">
                <a:spcBef>
                  <a:spcPct val="0"/>
                </a:spcBef>
              </a:pPr>
              <a:t>2</a:t>
            </a:fld>
            <a:endParaRPr lang="bg-BG" altLang="bg-BG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5955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F1F0B39-F870-4FE9-9E1E-DE7645F7142F}" type="slidenum">
              <a:rPr lang="bg-BG" altLang="bg-BG" smtClean="0"/>
              <a:pPr>
                <a:spcBef>
                  <a:spcPct val="0"/>
                </a:spcBef>
              </a:pPr>
              <a:t>26</a:t>
            </a:fld>
            <a:endParaRPr lang="bg-BG" altLang="bg-BG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1549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FBF5E39-999B-47FF-8682-DF7DB9E25AB9}" type="slidenum">
              <a:rPr lang="bg-BG" altLang="bg-BG"/>
              <a:pPr algn="r" eaLnBrk="1" hangingPunct="1">
                <a:spcBef>
                  <a:spcPct val="0"/>
                </a:spcBef>
              </a:pPr>
              <a:t>28</a:t>
            </a:fld>
            <a:endParaRPr lang="bg-BG" altLang="bg-BG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1863" y="741363"/>
            <a:ext cx="4937125" cy="3703637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3678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06B45F7-4B1C-45C6-AF14-5F0E45530D19}" type="slidenum">
              <a:rPr lang="bg-BG" altLang="bg-BG" smtClean="0"/>
              <a:pPr>
                <a:spcBef>
                  <a:spcPct val="0"/>
                </a:spcBef>
              </a:pPr>
              <a:t>29</a:t>
            </a:fld>
            <a:endParaRPr lang="bg-BG" altLang="bg-BG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86324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05AE32F-F417-4BEB-B79D-00E835DA8A9B}" type="slidenum">
              <a:rPr lang="bg-BG" altLang="bg-BG"/>
              <a:pPr algn="r" eaLnBrk="1" hangingPunct="1">
                <a:spcBef>
                  <a:spcPct val="0"/>
                </a:spcBef>
              </a:pPr>
              <a:t>31</a:t>
            </a:fld>
            <a:endParaRPr lang="bg-BG" altLang="bg-BG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8384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D737F03-37F8-42AE-BC87-704F2E024EE9}" type="slidenum">
              <a:rPr lang="bg-BG" altLang="bg-BG"/>
              <a:pPr algn="r" eaLnBrk="1" hangingPunct="1">
                <a:spcBef>
                  <a:spcPct val="0"/>
                </a:spcBef>
              </a:pPr>
              <a:t>34</a:t>
            </a:fld>
            <a:endParaRPr lang="bg-BG" altLang="bg-BG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8936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82E520D-3BA8-47E5-8A9E-6846CC17BA1A}" type="slidenum">
              <a:rPr lang="bg-BG" altLang="bg-BG"/>
              <a:pPr algn="r" eaLnBrk="1" hangingPunct="1">
                <a:spcBef>
                  <a:spcPct val="0"/>
                </a:spcBef>
              </a:pPr>
              <a:t>35</a:t>
            </a:fld>
            <a:endParaRPr lang="bg-BG" altLang="bg-BG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8221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97BD363-BA4A-4138-81E7-7C72244ED71F}" type="slidenum">
              <a:rPr lang="bg-BG" altLang="bg-BG"/>
              <a:pPr algn="r" eaLnBrk="1" hangingPunct="1">
                <a:spcBef>
                  <a:spcPct val="0"/>
                </a:spcBef>
              </a:pPr>
              <a:t>36</a:t>
            </a:fld>
            <a:endParaRPr lang="bg-BG" altLang="bg-BG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6164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24E4E94-B8B1-4970-A9FC-2400F3747841}" type="slidenum">
              <a:rPr lang="bg-BG" altLang="bg-BG"/>
              <a:pPr algn="r" eaLnBrk="1" hangingPunct="1">
                <a:spcBef>
                  <a:spcPct val="0"/>
                </a:spcBef>
              </a:pPr>
              <a:t>41</a:t>
            </a:fld>
            <a:endParaRPr lang="bg-BG" altLang="bg-BG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0275" y="739775"/>
            <a:ext cx="4940300" cy="3705225"/>
          </a:xfrm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7545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E641686-9027-4C34-8122-4D31199DCA1F}" type="slidenum">
              <a:rPr lang="bg-BG" altLang="bg-BG" smtClean="0"/>
              <a:pPr>
                <a:spcBef>
                  <a:spcPct val="0"/>
                </a:spcBef>
              </a:pPr>
              <a:t>46</a:t>
            </a:fld>
            <a:endParaRPr lang="bg-BG" altLang="bg-BG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5041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6F3579E6-C7F3-4C97-893D-CF5BE850CC86}" type="slidenum">
              <a:rPr lang="bg-BG" altLang="bg-BG"/>
              <a:pPr algn="r" eaLnBrk="1" hangingPunct="1">
                <a:spcBef>
                  <a:spcPct val="0"/>
                </a:spcBef>
              </a:pPr>
              <a:t>4</a:t>
            </a:fld>
            <a:endParaRPr lang="bg-BG" altLang="bg-BG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5739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 txBox="1">
            <a:spLocks noGrp="1" noChangeArrowheads="1"/>
          </p:cNvSpPr>
          <p:nvPr/>
        </p:nvSpPr>
        <p:spPr bwMode="auto">
          <a:xfrm>
            <a:off x="3849688" y="9380538"/>
            <a:ext cx="29464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8CFA8D0-67F8-449A-9277-AC6FF28F508F}" type="slidenum">
              <a:rPr lang="bg-BG" altLang="bg-BG"/>
              <a:pPr algn="r" eaLnBrk="1" hangingPunct="1">
                <a:spcBef>
                  <a:spcPct val="0"/>
                </a:spcBef>
              </a:pPr>
              <a:t>5</a:t>
            </a:fld>
            <a:endParaRPr lang="bg-BG" altLang="bg-BG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395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E9F61F-03D2-40BC-992A-799A3B26D399}" type="slidenum">
              <a:rPr lang="bg-BG" altLang="bg-BG" smtClean="0"/>
              <a:pPr>
                <a:spcBef>
                  <a:spcPct val="0"/>
                </a:spcBef>
              </a:pPr>
              <a:t>6</a:t>
            </a:fld>
            <a:endParaRPr lang="bg-BG" altLang="bg-BG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3678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BBD3F76-F5AF-410D-98E5-4E77BCA8BF33}" type="slidenum">
              <a:rPr lang="bg-BG" altLang="bg-BG" smtClean="0"/>
              <a:pPr>
                <a:spcBef>
                  <a:spcPct val="0"/>
                </a:spcBef>
              </a:pPr>
              <a:t>7</a:t>
            </a:fld>
            <a:endParaRPr lang="bg-BG" altLang="bg-BG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27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EE1ABFC-5477-4323-84EE-58FF1E5CF91E}" type="slidenum">
              <a:rPr lang="bg-BG" altLang="bg-BG" smtClean="0"/>
              <a:pPr>
                <a:spcBef>
                  <a:spcPct val="0"/>
                </a:spcBef>
              </a:pPr>
              <a:t>8</a:t>
            </a:fld>
            <a:endParaRPr lang="bg-BG" altLang="bg-BG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344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D79ECA3-F8C9-4908-B2E9-FEA6D9208FF8}" type="slidenum">
              <a:rPr lang="bg-BG" altLang="bg-BG" smtClean="0"/>
              <a:pPr>
                <a:spcBef>
                  <a:spcPct val="0"/>
                </a:spcBef>
              </a:pPr>
              <a:t>9</a:t>
            </a:fld>
            <a:endParaRPr lang="bg-BG" altLang="bg-BG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609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7571CD9-CE36-4ACD-B65C-72C080FE59BB}" type="slidenum">
              <a:rPr lang="bg-BG" altLang="bg-BG" smtClean="0"/>
              <a:pPr>
                <a:spcBef>
                  <a:spcPct val="0"/>
                </a:spcBef>
              </a:pPr>
              <a:t>10</a:t>
            </a:fld>
            <a:endParaRPr lang="bg-BG" altLang="bg-BG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bg-BG" altLang="bg-BG" noProof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251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bg-BG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bg-BG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4164A-C2EE-4907-851E-57CFBD31C2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9257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9478C-B1C1-4597-913E-2737F07727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574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D1F62-1DA0-4F35-B254-F03F63A5ED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594081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1D973-32C5-4C83-8EDD-9315701B8A4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049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59BF7-649B-4787-BB80-ACA13203D6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1007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84AA7-A1B3-4241-BC8C-9BA171DC78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2010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2BDA23-FD87-49D0-BBF7-446D6E6A6F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787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10500-E3C1-4929-A6B8-F2C666B58D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203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FF568-BD25-49D3-BAB1-6BE2117982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063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98132-7CBF-4824-8176-56BD61BFA0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17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BF80B-193F-4B8E-AF7D-25DA961FAE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1219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446AE-612E-495A-9C74-A969481CFC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708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9D7F6-2DCB-4C2C-83EB-3DAE0D4120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8825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bg-BG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D3C868-836B-4D2C-BB1A-DAB5B54340C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067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80C532CC-3F95-4DE2-9E06-EC834E0D73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bg-BG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46" r:id="rId2"/>
    <p:sldLayoutId id="2147484147" r:id="rId3"/>
    <p:sldLayoutId id="2147484148" r:id="rId4"/>
    <p:sldLayoutId id="2147484149" r:id="rId5"/>
    <p:sldLayoutId id="2147484150" r:id="rId6"/>
    <p:sldLayoutId id="2147484151" r:id="rId7"/>
    <p:sldLayoutId id="2147484152" r:id="rId8"/>
    <p:sldLayoutId id="2147484153" r:id="rId9"/>
    <p:sldLayoutId id="2147484154" r:id="rId10"/>
    <p:sldLayoutId id="2147484155" r:id="rId11"/>
    <p:sldLayoutId id="2147484156" r:id="rId12"/>
    <p:sldLayoutId id="2147484157" r:id="rId13"/>
    <p:sldLayoutId id="214748415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5.jpeg"/><Relationship Id="rId7" Type="http://schemas.openxmlformats.org/officeDocument/2006/relationships/image" Target="../media/image4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5.jpeg"/><Relationship Id="rId7" Type="http://schemas.openxmlformats.org/officeDocument/2006/relationships/image" Target="../media/image4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260350"/>
            <a:ext cx="33432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project colaje &amp;new fabric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573463"/>
            <a:ext cx="7993062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2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6308725"/>
            <a:ext cx="28082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539750" y="2006600"/>
            <a:ext cx="807243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3600" b="1">
                <a:solidFill>
                  <a:srgbClr val="990000"/>
                </a:solidFill>
                <a:latin typeface="Garamond" panose="02020404030301010803" pitchFamily="18" charset="0"/>
              </a:rPr>
              <a:t>ПОДКРЕПАТА ЗА РОДНИЯ КРАЙ</a:t>
            </a:r>
            <a:r>
              <a:rPr lang="bg-BG" altLang="bg-BG" sz="3200" b="1">
                <a:solidFill>
                  <a:srgbClr val="990000"/>
                </a:solidFill>
                <a:latin typeface="Garamond" panose="02020404030301010803" pitchFamily="18" charset="0"/>
              </a:rPr>
              <a:t>– СПОДЕЛЕНО ПАРТНЬОРСТВО, СПОДЕЛЕНИ ЦЕННОСТИ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113" y="260350"/>
            <a:ext cx="91440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Принос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социално-икономическото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развитие на страната</a:t>
            </a:r>
          </a:p>
        </p:txBody>
      </p:sp>
      <p:grpSp>
        <p:nvGrpSpPr>
          <p:cNvPr id="22533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2535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4" name="Rectangle 12"/>
          <p:cNvSpPr>
            <a:spLocks noChangeArrowheads="1"/>
          </p:cNvSpPr>
          <p:nvPr/>
        </p:nvSpPr>
        <p:spPr bwMode="auto">
          <a:xfrm>
            <a:off x="215900" y="2630488"/>
            <a:ext cx="8712200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i="1">
                <a:latin typeface="Garamond" panose="02020404030301010803" pitchFamily="18" charset="0"/>
              </a:rPr>
              <a:t>Дейността на компанията се осъществява върху  0,01 %                                     от територията на страната.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 „Асарел-Медет” АД е сред първите  водещите индустриални предприятия в страната. Обезпечава повече от половината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от добива на мед в страната.</a:t>
            </a:r>
            <a:endParaRPr lang="bg-BG" altLang="bg-BG" sz="20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>
                <a:srgbClr val="F5910B"/>
              </a:buClr>
              <a:buSzPct val="107000"/>
              <a:buFontTx/>
              <a:buNone/>
            </a:pPr>
            <a:r>
              <a:rPr lang="bg-BG" altLang="bg-BG" sz="2000">
                <a:latin typeface="Garamond" panose="02020404030301010803" pitchFamily="18" charset="0"/>
              </a:rPr>
              <a:t>Първата компания в минния бранш „Инвеститор на годината`2007”, и първата, която е отличена три пъти с тази награда -  „Зелена инвестиция`2011” и “Инвеститор на годината</a:t>
            </a:r>
            <a:r>
              <a:rPr lang="en-US" altLang="bg-BG" sz="2000">
                <a:latin typeface="Garamond" panose="02020404030301010803" pitchFamily="18" charset="0"/>
              </a:rPr>
              <a:t>`2015</a:t>
            </a:r>
            <a:r>
              <a:rPr lang="bg-BG" altLang="bg-BG" sz="2000">
                <a:latin typeface="Garamond" panose="02020404030301010803" pitchFamily="18" charset="0"/>
              </a:rPr>
              <a:t>”. </a:t>
            </a:r>
          </a:p>
          <a:p>
            <a:pPr algn="ctr" eaLnBrk="1" hangingPunct="1">
              <a:spcBef>
                <a:spcPct val="0"/>
              </a:spcBef>
              <a:buClr>
                <a:srgbClr val="F5910B"/>
              </a:buClr>
              <a:buSzPct val="107000"/>
              <a:buFontTx/>
              <a:buNone/>
            </a:pPr>
            <a:r>
              <a:rPr lang="bg-BG" altLang="bg-BG" sz="2000">
                <a:latin typeface="Garamond" panose="02020404030301010803" pitchFamily="18" charset="0"/>
              </a:rPr>
              <a:t>Единствената компания, която четири пъти, след журналистическо допитване, получава браншовата награда за корпоративна социална отговорност. </a:t>
            </a:r>
            <a:endParaRPr lang="en-US" altLang="bg-BG" sz="20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19B4EC1-934B-4A4D-A469-5EE3C9D4D483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 smtClean="0">
              <a:latin typeface="Garamond" panose="02020404030301010803" pitchFamily="18" charset="0"/>
            </a:endParaRPr>
          </a:p>
        </p:txBody>
      </p:sp>
      <p:grpSp>
        <p:nvGrpSpPr>
          <p:cNvPr id="2457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4581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82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442913" y="1497013"/>
            <a:ext cx="8496300" cy="4594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24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6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Нашата политика за устойчиво развитие - единство на трите стълба</a:t>
            </a:r>
          </a:p>
          <a:p>
            <a:pPr algn="ctr" eaLnBrk="1" hangingPunct="1">
              <a:defRPr/>
            </a:pPr>
            <a:endParaRPr lang="bg-BG" sz="36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eaLnBrk="1" hangingPunct="1">
              <a:lnSpc>
                <a:spcPts val="2700"/>
              </a:lnSpc>
              <a:buClr>
                <a:srgbClr val="FF9900"/>
              </a:buClr>
              <a:buFont typeface="Courier New" pitchFamily="49" charset="0"/>
              <a:buChar char="o"/>
              <a:defRPr/>
            </a:pPr>
            <a:r>
              <a:rPr lang="bg-BG" sz="3600" b="1" dirty="0">
                <a:latin typeface="Garamond" pitchFamily="18" charset="0"/>
              </a:rPr>
              <a:t> Икономическа отговорност</a:t>
            </a:r>
          </a:p>
          <a:p>
            <a:pPr eaLnBrk="1" hangingPunct="1">
              <a:lnSpc>
                <a:spcPts val="2700"/>
              </a:lnSpc>
              <a:buClr>
                <a:srgbClr val="FF9900"/>
              </a:buClr>
              <a:defRPr/>
            </a:pPr>
            <a:endParaRPr lang="bg-BG" sz="3600" b="1" dirty="0">
              <a:latin typeface="Garamond" pitchFamily="18" charset="0"/>
            </a:endParaRPr>
          </a:p>
          <a:p>
            <a:pPr eaLnBrk="1" hangingPunct="1">
              <a:lnSpc>
                <a:spcPts val="2700"/>
              </a:lnSpc>
              <a:buClr>
                <a:srgbClr val="FF9900"/>
              </a:buClr>
              <a:buFont typeface="Courier New" pitchFamily="49" charset="0"/>
              <a:buChar char="o"/>
              <a:defRPr/>
            </a:pPr>
            <a:r>
              <a:rPr lang="bg-BG" sz="3600" b="1" dirty="0">
                <a:latin typeface="Garamond" pitchFamily="18" charset="0"/>
              </a:rPr>
              <a:t> Екологична отговорност</a:t>
            </a:r>
          </a:p>
          <a:p>
            <a:pPr eaLnBrk="1" hangingPunct="1">
              <a:lnSpc>
                <a:spcPts val="2700"/>
              </a:lnSpc>
              <a:buClr>
                <a:srgbClr val="FF9900"/>
              </a:buClr>
              <a:buFont typeface="Courier New" pitchFamily="49" charset="0"/>
              <a:buChar char="o"/>
              <a:defRPr/>
            </a:pPr>
            <a:endParaRPr lang="bg-BG" sz="3600" b="1" dirty="0">
              <a:latin typeface="Garamond" pitchFamily="18" charset="0"/>
            </a:endParaRPr>
          </a:p>
          <a:p>
            <a:pPr eaLnBrk="1" hangingPunct="1">
              <a:lnSpc>
                <a:spcPts val="2700"/>
              </a:lnSpc>
              <a:buClr>
                <a:srgbClr val="FF9900"/>
              </a:buClr>
              <a:buFont typeface="Courier New" pitchFamily="49" charset="0"/>
              <a:buChar char="o"/>
              <a:defRPr/>
            </a:pPr>
            <a:r>
              <a:rPr lang="bg-BG" sz="3600" b="1" dirty="0">
                <a:latin typeface="Garamond" pitchFamily="18" charset="0"/>
              </a:rPr>
              <a:t> Социална отговорност</a:t>
            </a:r>
          </a:p>
          <a:p>
            <a:pPr algn="ctr" eaLnBrk="1" hangingPunct="1">
              <a:defRPr/>
            </a:pPr>
            <a:endParaRPr lang="bg-BG" sz="24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4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2"/>
          <p:cNvSpPr>
            <a:spLocks noChangeArrowheads="1"/>
          </p:cNvSpPr>
          <p:nvPr/>
        </p:nvSpPr>
        <p:spPr bwMode="auto">
          <a:xfrm>
            <a:off x="71438" y="2454275"/>
            <a:ext cx="90725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Инвестираме по 7 фирмени програми за устойчиво развитие: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>
                <a:latin typeface="Garamond" panose="02020404030301010803" pitchFamily="18" charset="0"/>
              </a:rPr>
              <a:t>в проекти за мащабна модернизация на целия технологичен цикъл, екология, безопасност и здраве при работа и по-добри условия                   на труд, енергийна ефективност, развитие на човешкия капитал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>
                <a:latin typeface="Garamond" panose="02020404030301010803" pitchFamily="18" charset="0"/>
              </a:rPr>
              <a:t>и корпоративно развитие.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25400" y="598488"/>
            <a:ext cx="91440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Нашите инвестиции по фирмените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програми за устойчиво развитие</a:t>
            </a:r>
          </a:p>
        </p:txBody>
      </p:sp>
      <p:sp>
        <p:nvSpPr>
          <p:cNvPr id="25604" name="Rectangle 9"/>
          <p:cNvSpPr>
            <a:spLocks noChangeArrowheads="1"/>
          </p:cNvSpPr>
          <p:nvPr/>
        </p:nvSpPr>
        <p:spPr bwMode="auto">
          <a:xfrm>
            <a:off x="3133725" y="4392613"/>
            <a:ext cx="5410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направени инвестиции </a:t>
            </a:r>
            <a:r>
              <a:rPr lang="bg-BG" altLang="bg-BG" sz="2000" b="1">
                <a:solidFill>
                  <a:srgbClr val="990000"/>
                </a:solidFill>
                <a:latin typeface="Garamond" panose="02020404030301010803" pitchFamily="18" charset="0"/>
              </a:rPr>
              <a:t>от 1999 до 2015 година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30388" y="4418013"/>
            <a:ext cx="15113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892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grpSp>
        <p:nvGrpSpPr>
          <p:cNvPr id="25606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5609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607" name="Rectangle 9"/>
          <p:cNvSpPr>
            <a:spLocks noChangeArrowheads="1"/>
          </p:cNvSpPr>
          <p:nvPr/>
        </p:nvSpPr>
        <p:spPr bwMode="auto">
          <a:xfrm>
            <a:off x="3133725" y="5259388"/>
            <a:ext cx="5410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планирани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нови инвестиции </a:t>
            </a:r>
            <a:r>
              <a:rPr lang="bg-BG" altLang="bg-BG" sz="2000" b="1">
                <a:solidFill>
                  <a:srgbClr val="990000"/>
                </a:solidFill>
                <a:latin typeface="Garamond" panose="02020404030301010803" pitchFamily="18" charset="0"/>
              </a:rPr>
              <a:t>за 2016 година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865313" y="5383213"/>
            <a:ext cx="15113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125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369196B-88F9-4584-A6B5-A0DA5F93A46B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200" smtClean="0">
              <a:latin typeface="Garamond" panose="02020404030301010803" pitchFamily="18" charset="0"/>
            </a:endParaRPr>
          </a:p>
        </p:txBody>
      </p:sp>
      <p:grpSp>
        <p:nvGrpSpPr>
          <p:cNvPr id="27651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7653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/>
          <p:cNvSpPr/>
          <p:nvPr/>
        </p:nvSpPr>
        <p:spPr>
          <a:xfrm rot="10800000" flipV="1">
            <a:off x="468313" y="2568575"/>
            <a:ext cx="7848600" cy="1754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5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ИКОНОМИЧЕСКА ОТГОВОРНОСТ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52425" y="4076700"/>
            <a:ext cx="85693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>
                <a:latin typeface="Garamond" panose="02020404030301010803" pitchFamily="18" charset="0"/>
              </a:rPr>
              <a:t>Сред основното минно оборудване в </a:t>
            </a:r>
            <a:r>
              <a:rPr lang="bg-BG" altLang="bg-BG" sz="1800" b="1">
                <a:latin typeface="Garamond" panose="02020404030301010803" pitchFamily="18" charset="0"/>
              </a:rPr>
              <a:t>рудник „Асарел”</a:t>
            </a:r>
            <a:r>
              <a:rPr lang="bg-BG" altLang="bg-BG" sz="1800">
                <a:latin typeface="Garamond" panose="02020404030301010803" pitchFamily="18" charset="0"/>
              </a:rPr>
              <a:t> днес са                    високопроизводителна сондажна техника на „Атлас Копко”</a:t>
            </a:r>
            <a:r>
              <a:rPr lang="en-US" altLang="bg-BG" sz="1800">
                <a:latin typeface="Garamond" panose="02020404030301010803" pitchFamily="18" charset="0"/>
              </a:rPr>
              <a:t>-</a:t>
            </a:r>
            <a:r>
              <a:rPr lang="bg-BG" altLang="bg-BG" sz="1800">
                <a:latin typeface="Garamond" panose="02020404030301010803" pitchFamily="18" charset="0"/>
              </a:rPr>
              <a:t>Швеция, и на „Дрилтех”, произведена в САЩ и доставена от „Сандвик”-Швеция, с диаметър на длетата от 250 мм, както и високопроизводителна минно-транспортна техника – най-големият челен колесен товарач в света на „Катерпилар”-САЩ, с обем на кофата от 17 куб. м, най-големите в Европа електрически багери на „Либхер”-Германия,</a:t>
            </a:r>
            <a:r>
              <a:rPr lang="en-US" altLang="bg-BG" sz="1800">
                <a:latin typeface="Garamond" panose="02020404030301010803" pitchFamily="18" charset="0"/>
              </a:rPr>
              <a:t> </a:t>
            </a:r>
            <a:r>
              <a:rPr lang="bg-BG" altLang="bg-BG" sz="1800">
                <a:latin typeface="Garamond" panose="02020404030301010803" pitchFamily="18" charset="0"/>
              </a:rPr>
              <a:t>с обем на кофата от 17 куб. м, и 130-тонни автосамосвали „БелАз”-Беларус, с двигатели “Къминс”.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768350" y="1023938"/>
            <a:ext cx="837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  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Модерното лице на българската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минерално-суровинна индустрия</a:t>
            </a:r>
          </a:p>
        </p:txBody>
      </p:sp>
      <p:pic>
        <p:nvPicPr>
          <p:cNvPr id="19460" name="Picture 7" descr="oborudvane_rudni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2112963"/>
            <a:ext cx="5507037" cy="189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1" name="Picture 8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112963"/>
            <a:ext cx="2749550" cy="189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867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8679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80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121025" y="2565400"/>
            <a:ext cx="57165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100" b="1">
                <a:latin typeface="Garamond" panose="02020404030301010803" pitchFamily="18" charset="0"/>
              </a:rPr>
              <a:t>В Обогатителна фабрика „Асарел”</a:t>
            </a:r>
            <a:r>
              <a:rPr lang="bg-BG" altLang="bg-BG" sz="2100">
                <a:latin typeface="Garamond" panose="02020404030301010803" pitchFamily="18" charset="0"/>
              </a:rPr>
              <a:t> работят първите за Северното полукълбо флотационни машини  от последно поколение </a:t>
            </a:r>
            <a:r>
              <a:rPr lang="en-US" altLang="bg-BG" sz="2100">
                <a:latin typeface="Garamond" panose="02020404030301010803" pitchFamily="18" charset="0"/>
              </a:rPr>
              <a:t>Wemco</a:t>
            </a:r>
            <a:r>
              <a:rPr lang="bg-BG" altLang="bg-BG" sz="2100">
                <a:latin typeface="Garamond" panose="02020404030301010803" pitchFamily="18" charset="0"/>
              </a:rPr>
              <a:t>-Вели-кобритания, с обем от 160 куб. м, бързооборотна конусна трошачка </a:t>
            </a:r>
            <a:r>
              <a:rPr lang="en-US" altLang="bg-BG" sz="2100">
                <a:latin typeface="Garamond" panose="02020404030301010803" pitchFamily="18" charset="0"/>
              </a:rPr>
              <a:t>MP 800</a:t>
            </a:r>
            <a:r>
              <a:rPr lang="bg-BG" altLang="bg-BG" sz="2100">
                <a:latin typeface="Garamond" panose="02020404030301010803" pitchFamily="18" charset="0"/>
              </a:rPr>
              <a:t> </a:t>
            </a:r>
            <a:r>
              <a:rPr lang="en-US" altLang="bg-BG" sz="2100">
                <a:latin typeface="Garamond" panose="02020404030301010803" pitchFamily="18" charset="0"/>
              </a:rPr>
              <a:t>Metso Minerals</a:t>
            </a:r>
            <a:r>
              <a:rPr lang="bg-BG" altLang="bg-BG" sz="2100">
                <a:latin typeface="Garamond" panose="02020404030301010803" pitchFamily="18" charset="0"/>
              </a:rPr>
              <a:t>-САЩ</a:t>
            </a:r>
            <a:r>
              <a:rPr lang="bg-BG" altLang="bg-BG" sz="2100"/>
              <a:t>, </a:t>
            </a:r>
            <a:r>
              <a:rPr lang="bg-BG" altLang="bg-BG" sz="2100">
                <a:latin typeface="Garamond" panose="02020404030301010803" pitchFamily="18" charset="0"/>
              </a:rPr>
              <a:t>хидроциклони </a:t>
            </a:r>
            <a:r>
              <a:rPr lang="en-US" altLang="bg-BG" sz="2100">
                <a:latin typeface="Garamond" panose="02020404030301010803" pitchFamily="18" charset="0"/>
              </a:rPr>
              <a:t>KREBS</a:t>
            </a:r>
            <a:r>
              <a:rPr lang="bg-BG" altLang="bg-BG" sz="2100">
                <a:latin typeface="Garamond" panose="02020404030301010803" pitchFamily="18" charset="0"/>
              </a:rPr>
              <a:t>-произведени в САЩ, ново поколение филтър преса от М</a:t>
            </a:r>
            <a:r>
              <a:rPr lang="en-US" altLang="bg-BG" sz="2100">
                <a:latin typeface="Garamond" panose="02020404030301010803" pitchFamily="18" charset="0"/>
              </a:rPr>
              <a:t>etso Minerals-</a:t>
            </a:r>
            <a:r>
              <a:rPr lang="bg-BG" altLang="bg-BG" sz="2100">
                <a:latin typeface="Garamond" panose="02020404030301010803" pitchFamily="18" charset="0"/>
              </a:rPr>
              <a:t>Швеция, първата в рудодобива в страната. </a:t>
            </a:r>
            <a:endParaRPr lang="bg-BG" altLang="bg-BG" sz="2100" b="1">
              <a:latin typeface="Garamond" panose="02020404030301010803" pitchFamily="18" charset="0"/>
            </a:endParaRPr>
          </a:p>
        </p:txBody>
      </p:sp>
      <p:sp>
        <p:nvSpPr>
          <p:cNvPr id="30723" name="Rectangle 1"/>
          <p:cNvSpPr>
            <a:spLocks noChangeArrowheads="1"/>
          </p:cNvSpPr>
          <p:nvPr/>
        </p:nvSpPr>
        <p:spPr bwMode="auto">
          <a:xfrm>
            <a:off x="506413" y="5373688"/>
            <a:ext cx="8135937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100" b="1">
                <a:latin typeface="Garamond" panose="02020404030301010803" pitchFamily="18" charset="0"/>
              </a:rPr>
              <a:t>През </a:t>
            </a:r>
            <a:r>
              <a:rPr lang="bg-BG" altLang="bg-BG" sz="2100" b="1">
                <a:solidFill>
                  <a:srgbClr val="000000"/>
                </a:solidFill>
                <a:latin typeface="Garamond" panose="02020404030301010803" pitchFamily="18" charset="0"/>
              </a:rPr>
              <a:t>2014 г. са въведени в експлоатация нови </a:t>
            </a:r>
            <a:r>
              <a:rPr lang="en-US" altLang="bg-BG" sz="2100" b="1">
                <a:latin typeface="Garamond" panose="02020404030301010803" pitchFamily="18" charset="0"/>
              </a:rPr>
              <a:t>46 </a:t>
            </a:r>
            <a:r>
              <a:rPr lang="bg-BG" altLang="bg-BG" sz="2100" b="1">
                <a:latin typeface="Garamond" panose="02020404030301010803" pitchFamily="18" charset="0"/>
              </a:rPr>
              <a:t>броя</a:t>
            </a:r>
            <a:r>
              <a:rPr lang="en-US" altLang="bg-BG" sz="2100" b="1">
                <a:latin typeface="Garamond" panose="02020404030301010803" pitchFamily="18" charset="0"/>
              </a:rPr>
              <a:t> </a:t>
            </a:r>
            <a:r>
              <a:rPr lang="bg-BG" altLang="bg-BG" sz="2100" b="1">
                <a:latin typeface="Garamond" panose="02020404030301010803" pitchFamily="18" charset="0"/>
              </a:rPr>
              <a:t>                               </a:t>
            </a:r>
            <a:r>
              <a:rPr lang="bg-BG" altLang="bg-BG" sz="2100" b="1">
                <a:solidFill>
                  <a:srgbClr val="000000"/>
                </a:solidFill>
                <a:latin typeface="Garamond" panose="02020404030301010803" pitchFamily="18" charset="0"/>
              </a:rPr>
              <a:t>флотационни машини на </a:t>
            </a:r>
            <a:r>
              <a:rPr lang="en-US" altLang="bg-BG" sz="2100" b="1">
                <a:solidFill>
                  <a:srgbClr val="000000"/>
                </a:solidFill>
                <a:latin typeface="Garamond" panose="02020404030301010803" pitchFamily="18" charset="0"/>
              </a:rPr>
              <a:t>Outotech</a:t>
            </a:r>
            <a:r>
              <a:rPr lang="bg-BG" altLang="bg-BG" sz="2100" b="1">
                <a:solidFill>
                  <a:srgbClr val="000000"/>
                </a:solidFill>
                <a:latin typeface="Garamond" panose="02020404030301010803" pitchFamily="18" charset="0"/>
              </a:rPr>
              <a:t> – Финландия, от </a:t>
            </a:r>
            <a:r>
              <a:rPr lang="en-US" altLang="bg-BG" sz="2100" b="1">
                <a:latin typeface="Garamond" panose="02020404030301010803" pitchFamily="18" charset="0"/>
              </a:rPr>
              <a:t>160 </a:t>
            </a:r>
            <a:r>
              <a:rPr lang="bg-BG" altLang="bg-BG" sz="2100" b="1">
                <a:latin typeface="Garamond" panose="02020404030301010803" pitchFamily="18" charset="0"/>
              </a:rPr>
              <a:t>куб. метра</a:t>
            </a:r>
            <a:endParaRPr lang="bg-BG" altLang="bg-BG" sz="2100" b="1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508" name="Picture 3" descr="C:\Users\A5E32~1.FIN\AppData\Local\Temp\Rar$DIa0.555\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6550" y="2628900"/>
            <a:ext cx="2676525" cy="2455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072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3072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8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768350" y="1023938"/>
            <a:ext cx="837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  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Модерното лице на българската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минерално-суровинна индустрия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ChangeArrowheads="1"/>
          </p:cNvSpPr>
          <p:nvPr/>
        </p:nvSpPr>
        <p:spPr bwMode="auto">
          <a:xfrm>
            <a:off x="385763" y="4652963"/>
            <a:ext cx="874871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100">
                <a:latin typeface="Garamond" panose="02020404030301010803" pitchFamily="18" charset="0"/>
              </a:rPr>
              <a:t>В рудник „Асарел” и Обогатителна фабрика „Асарел” са внедрени </a:t>
            </a:r>
            <a:r>
              <a:rPr lang="bg-BG" altLang="bg-BG" sz="2100" b="1">
                <a:latin typeface="Garamond" panose="02020404030301010803" pitchFamily="18" charset="0"/>
              </a:rPr>
              <a:t>автоматизирани системи за управление и контрол</a:t>
            </a:r>
            <a:r>
              <a:rPr lang="bg-BG" altLang="bg-BG" sz="2100">
                <a:latin typeface="Garamond" panose="02020404030301010803" pitchFamily="18" charset="0"/>
              </a:rPr>
              <a:t> </a:t>
            </a:r>
            <a:r>
              <a:rPr lang="bg-BG" altLang="bg-BG" sz="2100" b="1">
                <a:latin typeface="Garamond" panose="02020404030301010803" pitchFamily="18" charset="0"/>
              </a:rPr>
              <a:t>на технологичните процеси</a:t>
            </a:r>
            <a:r>
              <a:rPr lang="bg-BG" altLang="bg-BG" sz="2100">
                <a:latin typeface="Garamond" panose="02020404030301010803" pitchFamily="18" charset="0"/>
              </a:rPr>
              <a:t>, които гарантират висока ефективност и производителност, доставени съответно от </a:t>
            </a:r>
            <a:r>
              <a:rPr lang="en-US" altLang="bg-BG" sz="2100">
                <a:latin typeface="Garamond" panose="02020404030301010803" pitchFamily="18" charset="0"/>
              </a:rPr>
              <a:t>Wenco</a:t>
            </a:r>
            <a:r>
              <a:rPr lang="bg-BG" altLang="bg-BG" sz="2100">
                <a:latin typeface="Garamond" panose="02020404030301010803" pitchFamily="18" charset="0"/>
              </a:rPr>
              <a:t>-Канада и </a:t>
            </a:r>
            <a:r>
              <a:rPr lang="en-US" altLang="bg-BG" sz="2100">
                <a:latin typeface="Garamond" panose="02020404030301010803" pitchFamily="18" charset="0"/>
              </a:rPr>
              <a:t>Siemens-</a:t>
            </a:r>
            <a:r>
              <a:rPr lang="bg-BG" altLang="bg-BG" sz="2100">
                <a:latin typeface="Garamond" panose="02020404030301010803" pitchFamily="18" charset="0"/>
              </a:rPr>
              <a:t>Германия.</a:t>
            </a:r>
            <a:endParaRPr lang="en-US" altLang="bg-BG" sz="2100">
              <a:latin typeface="Garamond" panose="02020404030301010803" pitchFamily="18" charset="0"/>
            </a:endParaRPr>
          </a:p>
        </p:txBody>
      </p:sp>
      <p:pic>
        <p:nvPicPr>
          <p:cNvPr id="7" name="Picture 9" descr="DSC_0113 - Copy"/>
          <p:cNvPicPr>
            <a:picLocks noChangeAspect="1" noChangeArrowheads="1"/>
          </p:cNvPicPr>
          <p:nvPr/>
        </p:nvPicPr>
        <p:blipFill rotWithShape="1">
          <a:blip r:embed="rId3"/>
          <a:srcRect b="-1"/>
          <a:stretch/>
        </p:blipFill>
        <p:spPr bwMode="auto">
          <a:xfrm>
            <a:off x="755650" y="2349500"/>
            <a:ext cx="4248150" cy="2155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12" name="Picture 6" descr="1-1_Dispe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6825" y="2349500"/>
            <a:ext cx="2944813" cy="21558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68350" y="1023938"/>
            <a:ext cx="83756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   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Модерното лице на българската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минерално-суровинна индустрия</a:t>
            </a:r>
          </a:p>
        </p:txBody>
      </p:sp>
      <p:grpSp>
        <p:nvGrpSpPr>
          <p:cNvPr id="3277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32775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776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10245" name="Rectangle 7"/>
          <p:cNvSpPr>
            <a:spLocks noChangeArrowheads="1"/>
          </p:cNvSpPr>
          <p:nvPr/>
        </p:nvSpPr>
        <p:spPr bwMode="auto">
          <a:xfrm>
            <a:off x="11113" y="1268413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 в най-новите технологии</a:t>
            </a: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442913" y="2025650"/>
            <a:ext cx="4946650" cy="1062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r" eaLnBrk="1" hangingPunct="1">
              <a:defRPr/>
            </a:pPr>
            <a:r>
              <a:rPr lang="bg-BG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Нови Циклично-поточни технологии       за транспорт на </a:t>
            </a:r>
            <a:r>
              <a:rPr lang="bg-BG" sz="2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откривка</a:t>
            </a:r>
            <a:r>
              <a:rPr lang="bg-BG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и на руда</a:t>
            </a:r>
          </a:p>
          <a:p>
            <a:pPr algn="ctr" eaLnBrk="1" hangingPunct="1">
              <a:defRPr/>
            </a:pPr>
            <a:endParaRPr lang="bg-BG" sz="2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13" name="Picture 17" descr="Picture 0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9088" y="1989138"/>
            <a:ext cx="3021012" cy="2098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4" name="TextBox 13"/>
          <p:cNvSpPr txBox="1"/>
          <p:nvPr/>
        </p:nvSpPr>
        <p:spPr>
          <a:xfrm>
            <a:off x="1339850" y="3141663"/>
            <a:ext cx="3960813" cy="7493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1400" dirty="0">
                <a:solidFill>
                  <a:srgbClr val="000000"/>
                </a:solidFill>
                <a:cs typeface="Arial" charset="0"/>
              </a:rPr>
              <a:t>Ефективност на рудничния транспорт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+24%</a:t>
            </a:r>
            <a:endParaRPr lang="bg-BG" sz="1400" b="1" dirty="0">
              <a:solidFill>
                <a:srgbClr val="000000"/>
              </a:solidFill>
              <a:cs typeface="Arial" charset="0"/>
            </a:endParaRPr>
          </a:p>
          <a:p>
            <a:pPr algn="ctr" eaLnBrk="1" hangingPunct="1">
              <a:defRPr/>
            </a:pPr>
            <a:r>
              <a:rPr lang="bg-BG" sz="1400" dirty="0">
                <a:solidFill>
                  <a:srgbClr val="000000"/>
                </a:solidFill>
                <a:cs typeface="Arial" charset="0"/>
              </a:rPr>
              <a:t>Намаляване на емисиите от рудничните автомобили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  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- 41%</a:t>
            </a:r>
            <a:endParaRPr lang="bg-BG" sz="1400" b="1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5" name="Picture 18" descr="SX_EW-17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27013" y="4149725"/>
            <a:ext cx="2586037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6" name="Picture 21" descr="DSC029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16238" y="4149725"/>
            <a:ext cx="2384425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7" name="TextBox 16"/>
          <p:cNvSpPr txBox="1"/>
          <p:nvPr/>
        </p:nvSpPr>
        <p:spPr>
          <a:xfrm>
            <a:off x="5364163" y="5084763"/>
            <a:ext cx="2879725" cy="9540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1400" b="1" dirty="0">
                <a:solidFill>
                  <a:srgbClr val="000000"/>
                </a:solidFill>
                <a:cs typeface="Arial" charset="0"/>
              </a:rPr>
              <a:t>Най-модерната в Европа</a:t>
            </a:r>
            <a:r>
              <a:rPr lang="en-US" sz="1400" b="1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bg-BG" sz="1400" b="1" dirty="0">
                <a:solidFill>
                  <a:srgbClr val="000000"/>
                </a:solidFill>
                <a:cs typeface="Arial" charset="0"/>
              </a:rPr>
              <a:t>и първата в България</a:t>
            </a:r>
          </a:p>
          <a:p>
            <a:pPr algn="ctr" eaLnBrk="1" hangingPunct="1">
              <a:defRPr/>
            </a:pPr>
            <a:r>
              <a:rPr lang="bg-BG" sz="1400" dirty="0">
                <a:solidFill>
                  <a:srgbClr val="000000"/>
                </a:solidFill>
                <a:cs typeface="Arial" charset="0"/>
              </a:rPr>
              <a:t>Капацитет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 – 1500 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тона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/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година;                  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Cu </a:t>
            </a:r>
            <a:r>
              <a:rPr lang="bg-BG" sz="1400" dirty="0">
                <a:solidFill>
                  <a:srgbClr val="000000"/>
                </a:solidFill>
                <a:cs typeface="Arial" charset="0"/>
              </a:rPr>
              <a:t>катоди - </a:t>
            </a:r>
            <a:r>
              <a:rPr lang="en-US" sz="1400" dirty="0">
                <a:solidFill>
                  <a:srgbClr val="000000"/>
                </a:solidFill>
                <a:cs typeface="Arial" charset="0"/>
              </a:rPr>
              <a:t>99.99%</a:t>
            </a: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5300663" y="4292600"/>
            <a:ext cx="3505200" cy="106203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bg-BG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Инсталация за екстракция и електролиза на мед</a:t>
            </a:r>
          </a:p>
          <a:p>
            <a:pPr algn="ctr" eaLnBrk="1" hangingPunct="1">
              <a:defRPr/>
            </a:pPr>
            <a:endParaRPr lang="bg-BG" sz="21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4828" name="Group 1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34829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30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55B1D4-D6E1-44B6-8ACE-72E2EC4A769D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200" smtClean="0">
              <a:latin typeface="Garamond" panose="020204040303010108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205038"/>
            <a:ext cx="6553200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5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ЕКОЛОГИЧНА ОТГОВОРНОСТ</a:t>
            </a:r>
          </a:p>
        </p:txBody>
      </p:sp>
      <p:grpSp>
        <p:nvGrpSpPr>
          <p:cNvPr id="3686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36869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87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2205038"/>
            <a:ext cx="2430462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8000" sy="108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79425" y="2205038"/>
            <a:ext cx="5903913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622604"/>
              </a:buClr>
              <a:buSzTx/>
              <a:buFontTx/>
              <a:buNone/>
            </a:pPr>
            <a:r>
              <a:rPr lang="bg-BG" altLang="bg-BG" sz="2200">
                <a:latin typeface="Garamond" panose="02020404030301010803" pitchFamily="18" charset="0"/>
              </a:rPr>
              <a:t>Първият в страната </a:t>
            </a:r>
            <a:r>
              <a:rPr lang="bg-BG" altLang="bg-BG" sz="2200" b="1">
                <a:latin typeface="Garamond" panose="02020404030301010803" pitchFamily="18" charset="0"/>
              </a:rPr>
              <a:t>Комплексен екологичен   полигон за мониторинг</a:t>
            </a:r>
            <a:r>
              <a:rPr lang="bg-BG" altLang="bg-BG" sz="2200">
                <a:latin typeface="Garamond" panose="02020404030301010803" pitchFamily="18" charset="0"/>
              </a:rPr>
              <a:t>  – създаден е                 още 1988 г. в партньорство с БАН.</a:t>
            </a:r>
          </a:p>
          <a:p>
            <a:pPr eaLnBrk="1" hangingPunct="1">
              <a:spcBef>
                <a:spcPct val="0"/>
              </a:spcBef>
              <a:buClr>
                <a:srgbClr val="622604"/>
              </a:buClr>
              <a:buSzTx/>
              <a:buFontTx/>
              <a:buNone/>
            </a:pPr>
            <a:r>
              <a:rPr lang="bg-BG" altLang="bg-BG" sz="2200">
                <a:latin typeface="Garamond" panose="02020404030301010803" pitchFamily="18" charset="0"/>
              </a:rPr>
              <a:t>Успешно е изпълнена </a:t>
            </a:r>
            <a:r>
              <a:rPr lang="bg-BG" altLang="bg-BG" sz="2200" b="1">
                <a:latin typeface="Garamond" panose="02020404030301010803" pitchFamily="18" charset="0"/>
              </a:rPr>
              <a:t>Програма за </a:t>
            </a:r>
          </a:p>
          <a:p>
            <a:pPr eaLnBrk="1" hangingPunct="1">
              <a:spcBef>
                <a:spcPct val="0"/>
              </a:spcBef>
              <a:buClr>
                <a:srgbClr val="FF99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отстраняване на стари екологични щети</a:t>
            </a:r>
            <a:r>
              <a:rPr lang="bg-BG" altLang="bg-BG" sz="2200">
                <a:latin typeface="Garamond" panose="02020404030301010803" pitchFamily="18" charset="0"/>
              </a:rPr>
              <a:t>    </a:t>
            </a:r>
          </a:p>
          <a:p>
            <a:pPr eaLnBrk="1" hangingPunct="1">
              <a:spcBef>
                <a:spcPct val="0"/>
              </a:spcBef>
              <a:buClr>
                <a:srgbClr val="FF9900"/>
              </a:buClr>
              <a:buSzTx/>
              <a:buFontTx/>
              <a:buNone/>
            </a:pPr>
            <a:r>
              <a:rPr lang="bg-BG" altLang="bg-BG" sz="2200">
                <a:latin typeface="Garamond" panose="02020404030301010803" pitchFamily="18" charset="0"/>
              </a:rPr>
              <a:t>/2000-2010 г./</a:t>
            </a:r>
            <a:endParaRPr lang="bg-BG" altLang="bg-BG" sz="2200" b="1">
              <a:latin typeface="Garamond" panose="02020404030301010803" pitchFamily="18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981075"/>
            <a:ext cx="91440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 в опазване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 на околната среда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4437063"/>
            <a:ext cx="151288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7</a:t>
            </a: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5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5327650"/>
            <a:ext cx="151288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4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37895" name="Rectangle 9"/>
          <p:cNvSpPr>
            <a:spLocks noChangeArrowheads="1"/>
          </p:cNvSpPr>
          <p:nvPr/>
        </p:nvSpPr>
        <p:spPr bwMode="auto">
          <a:xfrm>
            <a:off x="1057275" y="4452938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за екопроекти от 1999 до 2015 г.</a:t>
            </a:r>
          </a:p>
        </p:txBody>
      </p:sp>
      <p:sp>
        <p:nvSpPr>
          <p:cNvPr id="37896" name="Rectangle 10"/>
          <p:cNvSpPr>
            <a:spLocks noChangeArrowheads="1"/>
          </p:cNvSpPr>
          <p:nvPr/>
        </p:nvSpPr>
        <p:spPr bwMode="auto">
          <a:xfrm>
            <a:off x="1116013" y="5343525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за нови екопроекти през 2016 г.</a:t>
            </a:r>
          </a:p>
        </p:txBody>
      </p:sp>
      <p:grpSp>
        <p:nvGrpSpPr>
          <p:cNvPr id="37897" name="Group 12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3789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899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84200" y="2420938"/>
            <a:ext cx="8074025" cy="4103687"/>
          </a:xfrm>
        </p:spPr>
        <p:txBody>
          <a:bodyPr/>
          <a:lstStyle/>
          <a:p>
            <a:pPr marL="0" indent="0" algn="just" eaLnBrk="1" hangingPunct="1">
              <a:buFont typeface="Wingdings" panose="05000000000000000000" pitchFamily="2" charset="2"/>
              <a:buNone/>
            </a:pPr>
            <a:r>
              <a:rPr lang="bg-BG" altLang="bg-BG" sz="2400" b="1" smtClean="0">
                <a:latin typeface="Garamond" panose="02020404030301010803" pitchFamily="18" charset="0"/>
              </a:rPr>
              <a:t>За нас развитието на Панагюрище и Панагюрския край е осъзната кауза, споделяна от екипа на дружеството. Тази кауза следваме, като се уповаваме на традиционните национални добродетели, фирмените принципи и общочовешките ценности, които са в основата на нашата фирмена политика.</a:t>
            </a:r>
            <a:r>
              <a:rPr lang="en-US" altLang="bg-BG" sz="2400" b="1" smtClean="0">
                <a:latin typeface="Garamond" panose="02020404030301010803" pitchFamily="18" charset="0"/>
              </a:rPr>
              <a:t> </a:t>
            </a:r>
            <a:r>
              <a:rPr lang="bg-BG" altLang="bg-BG" sz="2400" b="1" smtClean="0">
                <a:latin typeface="Garamond" panose="02020404030301010803" pitchFamily="18" charset="0"/>
              </a:rPr>
              <a:t>Партньорството ни с община, институции, неправителствени организации, творчески обединения и граждани  е ефективно, защото над 97% от екипа ни е съставен от жители на общината и региона. </a:t>
            </a: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00013" y="57150"/>
            <a:ext cx="904398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„Каузата Панагюрище” </a:t>
            </a:r>
            <a:endParaRPr lang="en-US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 споделените ценности</a:t>
            </a:r>
          </a:p>
        </p:txBody>
      </p:sp>
      <p:grpSp>
        <p:nvGrpSpPr>
          <p:cNvPr id="717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175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395288" y="969963"/>
            <a:ext cx="8280400" cy="5794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Грижа за природата</a:t>
            </a:r>
          </a:p>
        </p:txBody>
      </p:sp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5483225" y="2565400"/>
            <a:ext cx="360045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900" b="1">
                <a:latin typeface="Garamond" panose="02020404030301010803" pitchFamily="18" charset="0"/>
              </a:rPr>
              <a:t>Дружеството  разполага с пречиствателни станции </a:t>
            </a:r>
            <a:r>
              <a:rPr lang="bg-BG" altLang="bg-BG" sz="1900">
                <a:latin typeface="Garamond" panose="02020404030301010803" pitchFamily="18" charset="0"/>
              </a:rPr>
              <a:t>за руднични води, за дренажни  води и за отпадно-битови води. Едната от тях е изградена след приватизацията и открита от министъра на околната среда                  и водите през 2011 г.</a:t>
            </a:r>
            <a:endParaRPr lang="en-US" altLang="bg-BG" sz="1900">
              <a:latin typeface="Garamond" panose="02020404030301010803" pitchFamily="18" charset="0"/>
            </a:endParaRPr>
          </a:p>
        </p:txBody>
      </p:sp>
      <p:pic>
        <p:nvPicPr>
          <p:cNvPr id="24580" name="Picture 8" descr="5_Pre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225" y="1758950"/>
            <a:ext cx="4516438" cy="3103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941" name="Rectangle 1"/>
          <p:cNvSpPr>
            <a:spLocks noChangeArrowheads="1"/>
          </p:cNvSpPr>
          <p:nvPr/>
        </p:nvSpPr>
        <p:spPr bwMode="auto">
          <a:xfrm>
            <a:off x="1031875" y="5300663"/>
            <a:ext cx="77406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отклонения</a:t>
            </a: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 от индивидуалните емисионни ограничения                            за опазване на околната среда</a:t>
            </a:r>
          </a:p>
        </p:txBody>
      </p:sp>
      <p:sp>
        <p:nvSpPr>
          <p:cNvPr id="7" name="Rectangle 6"/>
          <p:cNvSpPr/>
          <p:nvPr/>
        </p:nvSpPr>
        <p:spPr>
          <a:xfrm>
            <a:off x="468313" y="5300663"/>
            <a:ext cx="865187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3" y="1571625"/>
            <a:ext cx="7207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3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5940425" y="1557338"/>
            <a:ext cx="29527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пречиствателни станции</a:t>
            </a:r>
            <a:endParaRPr lang="bg-BG" altLang="bg-BG" sz="1800" b="1">
              <a:solidFill>
                <a:srgbClr val="990000"/>
              </a:solidFill>
              <a:latin typeface="Garamond" panose="02020404030301010803" pitchFamily="18" charset="0"/>
            </a:endParaRPr>
          </a:p>
        </p:txBody>
      </p:sp>
      <p:grpSp>
        <p:nvGrpSpPr>
          <p:cNvPr id="39945" name="Group 10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3994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7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4_Ecologi_Hvo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395413"/>
            <a:ext cx="5254625" cy="3170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1987" name="Rectangle 7"/>
          <p:cNvSpPr>
            <a:spLocks noChangeArrowheads="1"/>
          </p:cNvSpPr>
          <p:nvPr/>
        </p:nvSpPr>
        <p:spPr bwMode="auto">
          <a:xfrm>
            <a:off x="5867400" y="1487488"/>
            <a:ext cx="3132138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900" b="1" u="sng">
                <a:latin typeface="Garamond" panose="02020404030301010803" pitchFamily="18" charset="0"/>
              </a:rPr>
              <a:t>На снимката </a:t>
            </a:r>
            <a:endParaRPr lang="bg-BG" altLang="bg-BG" sz="1900" b="1">
              <a:latin typeface="Garamond" panose="02020404030301010803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900">
                <a:latin typeface="Garamond" panose="02020404030301010803" pitchFamily="18" charset="0"/>
              </a:rPr>
              <a:t>Техническа  и биологична рекултивация   по сух откос на хвостохранилище „Люляковица”.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900">
                <a:latin typeface="Garamond" panose="02020404030301010803" pitchFamily="18" charset="0"/>
              </a:rPr>
              <a:t>Съоръжението има автоматизирана                контролно-измервателна система за следене                     на техническото състояние на стената.      </a:t>
            </a:r>
            <a:endParaRPr lang="bg-BG" altLang="bg-BG" sz="1900" i="1">
              <a:latin typeface="Garamond" panose="02020404030301010803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900" i="1">
                <a:latin typeface="Garamond" panose="02020404030301010803" pitchFamily="18" charset="0"/>
              </a:rPr>
              <a:t>През 2009 г. е представено от МОСВ като пример пред европейска делегация  по повод директивата за управление на минните отпадъци</a:t>
            </a:r>
            <a:r>
              <a:rPr lang="bg-BG" altLang="bg-BG" sz="1900">
                <a:latin typeface="Garamond" panose="02020404030301010803" pitchFamily="18" charset="0"/>
              </a:rPr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875" y="5357813"/>
            <a:ext cx="80327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1989" name="Rectangle 6"/>
          <p:cNvSpPr>
            <a:spLocks noChangeArrowheads="1"/>
          </p:cNvSpPr>
          <p:nvPr/>
        </p:nvSpPr>
        <p:spPr bwMode="auto">
          <a:xfrm>
            <a:off x="642938" y="5357813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лева за санкции, без нарушения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по екологичното законодателство</a:t>
            </a:r>
          </a:p>
        </p:txBody>
      </p:sp>
      <p:sp>
        <p:nvSpPr>
          <p:cNvPr id="41990" name="Rectangle 7"/>
          <p:cNvSpPr>
            <a:spLocks noChangeArrowheads="1"/>
          </p:cNvSpPr>
          <p:nvPr/>
        </p:nvSpPr>
        <p:spPr bwMode="auto">
          <a:xfrm>
            <a:off x="481013" y="4799013"/>
            <a:ext cx="5156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Награда „Грижа за природата“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през 2014</a:t>
            </a:r>
            <a:r>
              <a:rPr lang="en-US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и 2015 г. заради</a:t>
            </a:r>
          </a:p>
        </p:txBody>
      </p:sp>
      <p:grpSp>
        <p:nvGrpSpPr>
          <p:cNvPr id="41991" name="Group 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199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99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57188" y="981075"/>
            <a:ext cx="8280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0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хармония с природата</a:t>
            </a:r>
          </a:p>
        </p:txBody>
      </p:sp>
      <p:sp>
        <p:nvSpPr>
          <p:cNvPr id="6" name="Rectangle 5"/>
          <p:cNvSpPr/>
          <p:nvPr/>
        </p:nvSpPr>
        <p:spPr>
          <a:xfrm>
            <a:off x="336550" y="5411788"/>
            <a:ext cx="719138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2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890588" y="5410200"/>
            <a:ext cx="80740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километра разстояние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от рудника до лавандулови насаждения със сертификат за биопроизводство</a:t>
            </a:r>
          </a:p>
        </p:txBody>
      </p:sp>
      <p:grpSp>
        <p:nvGrpSpPr>
          <p:cNvPr id="44037" name="Group 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4041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04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6238" y="2143125"/>
            <a:ext cx="5472112" cy="3241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850" y="2133600"/>
            <a:ext cx="2452688" cy="1725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288" y="4037013"/>
            <a:ext cx="2435225" cy="1338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647723E-205E-4E3F-B642-17C5C0833C35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200" smtClean="0">
              <a:latin typeface="Garamond" panose="02020404030301010803" pitchFamily="18" charset="0"/>
            </a:endParaRPr>
          </a:p>
        </p:txBody>
      </p:sp>
      <p:grpSp>
        <p:nvGrpSpPr>
          <p:cNvPr id="46083" name="Group 2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46085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86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Rectangle 5"/>
          <p:cNvSpPr/>
          <p:nvPr/>
        </p:nvSpPr>
        <p:spPr>
          <a:xfrm>
            <a:off x="971550" y="2492375"/>
            <a:ext cx="7200900" cy="1754188"/>
          </a:xfrm>
          <a:prstGeom prst="rect">
            <a:avLst/>
          </a:prstGeom>
          <a:effectLst>
            <a:outerShdw blurRad="50800" dist="50800" dir="5400000" sx="108000" sy="108000" algn="ctr" rotWithShape="0">
              <a:srgbClr val="000000">
                <a:alpha val="43137"/>
              </a:srgbClr>
            </a:outerShdw>
          </a:effectLst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54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СОЦИАЛНА ОТГОВОРНОСТ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2205038"/>
            <a:ext cx="5408612" cy="1176337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bg-BG" altLang="bg-BG" sz="2200" b="1" smtClean="0">
                <a:latin typeface="Garamond" panose="02020404030301010803" pitchFamily="18" charset="0"/>
              </a:rPr>
              <a:t>В „Асарел-Медет“АД ежегодно  изпълня-ваме фирмена инвестиционна програма “Безопасност  и здраве  при работа” за подобряване на работната среда.</a:t>
            </a:r>
            <a:endParaRPr lang="bg-BG" altLang="bg-BG" sz="800" smtClean="0">
              <a:latin typeface="Garamond" panose="02020404030301010803" pitchFamily="18" charset="0"/>
            </a:endParaRPr>
          </a:p>
          <a:p>
            <a:pPr marL="0" indent="0"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bg-BG" altLang="bg-BG" sz="2200" smtClean="0">
                <a:latin typeface="Garamond" panose="02020404030301010803" pitchFamily="18" charset="0"/>
              </a:rPr>
              <a:t> </a:t>
            </a:r>
            <a:endParaRPr lang="bg-BG" altLang="bg-BG" sz="2200" noProof="1" smtClean="0">
              <a:latin typeface="Garamond" panose="02020404030301010803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bg-BG" altLang="bg-BG" sz="2400" noProof="1" smtClean="0">
              <a:solidFill>
                <a:srgbClr val="031363"/>
              </a:solidFill>
              <a:latin typeface="Garamond" panose="02020404030301010803" pitchFamily="18" charset="0"/>
            </a:endParaRP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54278" name="Rectangle 12"/>
          <p:cNvSpPr>
            <a:spLocks noChangeArrowheads="1"/>
          </p:cNvSpPr>
          <p:nvPr/>
        </p:nvSpPr>
        <p:spPr bwMode="auto">
          <a:xfrm>
            <a:off x="395288" y="981075"/>
            <a:ext cx="828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безопасност на труда</a:t>
            </a:r>
          </a:p>
        </p:txBody>
      </p:sp>
      <p:pic>
        <p:nvPicPr>
          <p:cNvPr id="10" name="Picture 14" descr="200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883275" y="2173288"/>
            <a:ext cx="2589213" cy="19415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5" descr="2_DSC035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83275" y="4189413"/>
            <a:ext cx="2589213" cy="183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0" y="3638550"/>
            <a:ext cx="1512888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4,6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7113" name="Rectangle 11"/>
          <p:cNvSpPr>
            <a:spLocks noChangeArrowheads="1"/>
          </p:cNvSpPr>
          <p:nvPr/>
        </p:nvSpPr>
        <p:spPr bwMode="auto">
          <a:xfrm>
            <a:off x="1163638" y="3789363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милиона лева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по програма „Безопасност“ през 2015 г.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7213" y="4476750"/>
            <a:ext cx="8096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2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7115" name="Rectangle 13"/>
          <p:cNvSpPr>
            <a:spLocks noChangeArrowheads="1"/>
          </p:cNvSpPr>
          <p:nvPr/>
        </p:nvSpPr>
        <p:spPr bwMode="auto">
          <a:xfrm>
            <a:off x="1258888" y="4506913"/>
            <a:ext cx="5410200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пъти увеличение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на средствата за последните 5 години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7213" y="5324475"/>
            <a:ext cx="80962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4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7117" name="Rectangle 15"/>
          <p:cNvSpPr>
            <a:spLocks noChangeArrowheads="1"/>
          </p:cNvSpPr>
          <p:nvPr/>
        </p:nvSpPr>
        <p:spPr bwMode="auto">
          <a:xfrm>
            <a:off x="1195388" y="5365750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национални награди по БЗР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за последните 5 години</a:t>
            </a:r>
          </a:p>
        </p:txBody>
      </p:sp>
      <p:grpSp>
        <p:nvGrpSpPr>
          <p:cNvPr id="47118" name="Group 17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7119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120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2" name="Picture 6" descr="2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3348038"/>
            <a:ext cx="3490913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80903" name="Picture 7" descr="DSC024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5488" y="2320925"/>
            <a:ext cx="3573462" cy="288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395288" y="981075"/>
            <a:ext cx="828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Инвестираме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 безопасност и здраве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1650" y="2379663"/>
            <a:ext cx="7207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16463" y="5297488"/>
            <a:ext cx="720725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4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0</a:t>
            </a:r>
            <a:endParaRPr lang="bg-BG" sz="4800" b="1" dirty="0">
              <a:solidFill>
                <a:srgbClr val="990000"/>
              </a:solidFill>
              <a:latin typeface="Garamond" pitchFamily="18" charset="0"/>
            </a:endParaRPr>
          </a:p>
        </p:txBody>
      </p:sp>
      <p:sp>
        <p:nvSpPr>
          <p:cNvPr id="49159" name="Rectangle 11"/>
          <p:cNvSpPr>
            <a:spLocks noChangeArrowheads="1"/>
          </p:cNvSpPr>
          <p:nvPr/>
        </p:nvSpPr>
        <p:spPr bwMode="auto">
          <a:xfrm>
            <a:off x="939800" y="2368550"/>
            <a:ext cx="5410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трудови злополуки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solidFill>
                  <a:srgbClr val="990000"/>
                </a:solidFill>
                <a:latin typeface="Garamond" panose="02020404030301010803" pitchFamily="18" charset="0"/>
              </a:rPr>
              <a:t>от 2012 до настоящия момент</a:t>
            </a:r>
          </a:p>
        </p:txBody>
      </p:sp>
      <p:sp>
        <p:nvSpPr>
          <p:cNvPr id="49160" name="Rectangle 12"/>
          <p:cNvSpPr>
            <a:spLocks noChangeArrowheads="1"/>
          </p:cNvSpPr>
          <p:nvPr/>
        </p:nvSpPr>
        <p:spPr bwMode="auto">
          <a:xfrm>
            <a:off x="5219700" y="5260975"/>
            <a:ext cx="3311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800" b="1">
                <a:solidFill>
                  <a:srgbClr val="990000"/>
                </a:solidFill>
                <a:latin typeface="Garamond" panose="02020404030301010803" pitchFamily="18" charset="0"/>
              </a:rPr>
              <a:t>професионални заболявания</a:t>
            </a:r>
          </a:p>
        </p:txBody>
      </p:sp>
      <p:grpSp>
        <p:nvGrpSpPr>
          <p:cNvPr id="49161" name="Group 14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4916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16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4"/>
          <p:cNvSpPr>
            <a:spLocks noChangeArrowheads="1"/>
          </p:cNvSpPr>
          <p:nvPr/>
        </p:nvSpPr>
        <p:spPr bwMode="auto">
          <a:xfrm>
            <a:off x="428625" y="4857750"/>
            <a:ext cx="84963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solidFill>
                  <a:srgbClr val="990000"/>
                </a:solidFill>
                <a:latin typeface="Garamond" panose="02020404030301010803" pitchFamily="18" charset="0"/>
              </a:rPr>
              <a:t>97% от работещите в компанията живеят заедно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solidFill>
                  <a:srgbClr val="990000"/>
                </a:solidFill>
                <a:latin typeface="Garamond" panose="02020404030301010803" pitchFamily="18" charset="0"/>
              </a:rPr>
              <a:t>със своите семейства в община Панагюрище.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Дългогодишните фирмени традиции и ценности ни сплотяват.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>
                <a:latin typeface="Garamond" panose="02020404030301010803" pitchFamily="18" charset="0"/>
              </a:rPr>
              <a:t> </a:t>
            </a:r>
            <a:endParaRPr lang="en-US" altLang="bg-BG" sz="22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22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22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22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2200">
              <a:latin typeface="Garamond" panose="02020404030301010803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9225" y="23971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Инвестиции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развитие на кадрите</a:t>
            </a:r>
          </a:p>
        </p:txBody>
      </p:sp>
      <p:pic>
        <p:nvPicPr>
          <p:cNvPr id="32772" name="Picture 306" descr="\\fileserver\Share\Biblioteka\ANI-sn\DSC_0562 - Cop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912938"/>
            <a:ext cx="8207375" cy="2720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0181" name="Group 5"/>
          <p:cNvGrpSpPr>
            <a:grpSpLocks/>
          </p:cNvGrpSpPr>
          <p:nvPr/>
        </p:nvGrpSpPr>
        <p:grpSpPr bwMode="auto">
          <a:xfrm>
            <a:off x="428625" y="285750"/>
            <a:ext cx="5516563" cy="1089025"/>
            <a:chOff x="287796" y="239336"/>
            <a:chExt cx="5515828" cy="1089328"/>
          </a:xfrm>
        </p:grpSpPr>
        <p:pic>
          <p:nvPicPr>
            <p:cNvPr id="5018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3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2643188"/>
            <a:ext cx="3744913" cy="338455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Всеки работещ в дружеството получава допълнително обучение и възможности                  за кариерно развитие.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Ежегодно се изпълнява Програма „Развитие на човешките ресурси“,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по която се инвестират 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bg-BG" altLang="bg-BG" sz="2100" smtClean="0">
                <a:latin typeface="Garamond" panose="02020404030301010803" pitchFamily="18" charset="0"/>
              </a:rPr>
              <a:t>около 400 хил. лева                                за обучения и квалификация.</a:t>
            </a:r>
          </a:p>
        </p:txBody>
      </p:sp>
      <p:pic>
        <p:nvPicPr>
          <p:cNvPr id="30723" name="Picture 8" descr="2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2786063"/>
            <a:ext cx="4732337" cy="2709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98538"/>
            <a:ext cx="8372475" cy="1624012"/>
          </a:xfrm>
        </p:spPr>
        <p:txBody>
          <a:bodyPr/>
          <a:lstStyle/>
          <a:p>
            <a:pPr algn="ctr">
              <a:defRPr/>
            </a:pPr>
            <a:r>
              <a:rPr lang="bg-BG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Дългосрочна перспектива </a:t>
            </a:r>
            <a:br>
              <a:rPr lang="bg-BG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bg-BG" sz="36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работа и развитие</a:t>
            </a:r>
          </a:p>
        </p:txBody>
      </p:sp>
      <p:grpSp>
        <p:nvGrpSpPr>
          <p:cNvPr id="52229" name="Group 9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5223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3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00063" y="1844675"/>
            <a:ext cx="8142287" cy="1800225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200" smtClean="0">
                <a:latin typeface="Garamond" panose="02020404030301010803" pitchFamily="18" charset="0"/>
              </a:rPr>
              <a:t>През 2015 г. 59 студенти от различни университети участваха в лятната стажантска програма на „Асарел-Медет“АД - една от най-мащабните стажантски програми в страната. </a:t>
            </a:r>
            <a:r>
              <a:rPr lang="bg-BG" altLang="bg-BG" sz="2200" b="1" smtClean="0">
                <a:latin typeface="Garamond" panose="02020404030301010803" pitchFamily="18" charset="0"/>
              </a:rPr>
              <a:t>От 2004 г. досега  в стажантската ни програма са се включили над 500 младежи, а над 100 работят в дружеството.</a:t>
            </a:r>
            <a:endParaRPr lang="bg-BG" altLang="bg-BG" sz="2200" smtClean="0">
              <a:latin typeface="Garamond" panose="02020404030301010803" pitchFamily="18" charset="0"/>
            </a:endParaRPr>
          </a:p>
          <a:p>
            <a:pPr marL="0" indent="0" algn="ctr">
              <a:lnSpc>
                <a:spcPct val="90000"/>
              </a:lnSpc>
              <a:buFont typeface="Wingdings" panose="05000000000000000000" pitchFamily="2" charset="2"/>
              <a:buNone/>
            </a:pPr>
            <a:endParaRPr lang="bg-BG" altLang="bg-BG" sz="2200" smtClean="0">
              <a:latin typeface="Garamond" panose="02020404030301010803" pitchFamily="18" charset="0"/>
            </a:endParaRPr>
          </a:p>
          <a:p>
            <a:pPr marL="0" indent="0">
              <a:lnSpc>
                <a:spcPct val="90000"/>
              </a:lnSpc>
            </a:pPr>
            <a:endParaRPr lang="bg-BG" altLang="bg-BG" sz="2200" b="1" smtClean="0">
              <a:latin typeface="Garamond" panose="02020404030301010803" pitchFamily="18" charset="0"/>
            </a:endParaRPr>
          </a:p>
        </p:txBody>
      </p:sp>
      <p:sp>
        <p:nvSpPr>
          <p:cNvPr id="5325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 err="1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Иинвестираме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в бъдещето</a:t>
            </a:r>
          </a:p>
        </p:txBody>
      </p:sp>
      <p:pic>
        <p:nvPicPr>
          <p:cNvPr id="31750" name="Picture 311" descr="C:\Users\A.Findzhikova\Desktop\БМГК 2014\BMGK_CSR_2014\3_2013.07.01_STAJ_I etap_DSC027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3573463"/>
            <a:ext cx="6661150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sx="108000" sy="108000" algn="ctr" rotWithShape="0">
              <a:srgbClr val="000000">
                <a:alpha val="43137"/>
              </a:srgbClr>
            </a:outerShdw>
          </a:effectLst>
        </p:spPr>
      </p:pic>
      <p:grpSp>
        <p:nvGrpSpPr>
          <p:cNvPr id="53254" name="Group 8"/>
          <p:cNvGrpSpPr>
            <a:grpSpLocks/>
          </p:cNvGrpSpPr>
          <p:nvPr/>
        </p:nvGrpSpPr>
        <p:grpSpPr bwMode="auto">
          <a:xfrm>
            <a:off x="287338" y="239713"/>
            <a:ext cx="5516562" cy="1089025"/>
            <a:chOff x="287796" y="239336"/>
            <a:chExt cx="5515828" cy="1089328"/>
          </a:xfrm>
        </p:grpSpPr>
        <p:pic>
          <p:nvPicPr>
            <p:cNvPr id="53255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256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8"/>
          <p:cNvSpPr>
            <a:spLocks noChangeArrowheads="1"/>
          </p:cNvSpPr>
          <p:nvPr/>
        </p:nvSpPr>
        <p:spPr bwMode="auto">
          <a:xfrm>
            <a:off x="2514600" y="2471738"/>
            <a:ext cx="611187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Компанията и акционерите й са традиционен и най-голям дарител на Община Панагюрище, като подкрепят значими проекти и развитието на здравеопазването, образованието, културата, социалните дейности, спорта и туризма. Традиционният дарителски договор между  „Асарел-Медет” и Община Панагюрище за подкрепа на местни дейности и инициативи. 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След 1999 г. „Асарел-Медет”АД е инвестирало в общината сума, равна на повече от 10 общински бюджета. </a:t>
            </a:r>
            <a:endParaRPr lang="en-US" altLang="bg-BG" sz="1800" b="1">
              <a:latin typeface="Garamond" panose="02020404030301010803" pitchFamily="18" charset="0"/>
            </a:endParaRPr>
          </a:p>
        </p:txBody>
      </p:sp>
      <p:pic>
        <p:nvPicPr>
          <p:cNvPr id="67591" name="Picture 8" descr="gerb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725738"/>
            <a:ext cx="1743075" cy="2354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22225" y="404813"/>
            <a:ext cx="9144000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4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Подкрепа за родния край</a:t>
            </a:r>
          </a:p>
        </p:txBody>
      </p:sp>
      <p:sp>
        <p:nvSpPr>
          <p:cNvPr id="55301" name="Rectangle 2"/>
          <p:cNvSpPr>
            <a:spLocks noChangeArrowheads="1"/>
          </p:cNvSpPr>
          <p:nvPr/>
        </p:nvSpPr>
        <p:spPr bwMode="auto">
          <a:xfrm>
            <a:off x="561975" y="5445125"/>
            <a:ext cx="80645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solidFill>
                  <a:srgbClr val="990000"/>
                </a:solidFill>
                <a:latin typeface="Garamond" panose="02020404030301010803" pitchFamily="18" charset="0"/>
              </a:rPr>
              <a:t>Инвестираме в крупни инфраструктурни проекти,                        които чертаят нови перспективи за развитието на региона. </a:t>
            </a:r>
          </a:p>
        </p:txBody>
      </p:sp>
      <p:grpSp>
        <p:nvGrpSpPr>
          <p:cNvPr id="55302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5530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0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E9BB801-3593-4885-B08E-D2A08CBA1AB1}" type="slidenum">
              <a:rPr lang="en-US" altLang="en-US" sz="1200" smtClean="0">
                <a:latin typeface="Garamond" panose="02020404030301010803" pitchFamily="18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 smtClean="0">
              <a:latin typeface="Garamond" panose="02020404030301010803" pitchFamily="18" charset="0"/>
            </a:endParaRPr>
          </a:p>
        </p:txBody>
      </p:sp>
      <p:sp>
        <p:nvSpPr>
          <p:cNvPr id="9219" name="Rectangle 7"/>
          <p:cNvSpPr>
            <a:spLocks noChangeArrowheads="1"/>
          </p:cNvSpPr>
          <p:nvPr/>
        </p:nvSpPr>
        <p:spPr bwMode="auto">
          <a:xfrm>
            <a:off x="611188" y="2060575"/>
            <a:ext cx="78486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bg-BG" altLang="bg-BG" sz="3200" b="1">
                <a:solidFill>
                  <a:srgbClr val="990000"/>
                </a:solidFill>
                <a:latin typeface="Garamond" panose="02020404030301010803" pitchFamily="18" charset="0"/>
              </a:rPr>
              <a:t>Мисия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„Асарел-Медет”АД е основен фактор и двигател за социално-икономическото развитие и облика на община Панагюрище  и </a:t>
            </a:r>
            <a:r>
              <a:rPr lang="en-US" altLang="bg-BG" sz="2400" b="1">
                <a:latin typeface="Garamond" panose="02020404030301010803" pitchFamily="18" charset="0"/>
              </a:rPr>
              <a:t> </a:t>
            </a:r>
            <a:r>
              <a:rPr lang="bg-BG" altLang="bg-BG" sz="2400" b="1">
                <a:latin typeface="Garamond" panose="02020404030301010803" pitchFamily="18" charset="0"/>
              </a:rPr>
              <a:t>Пазарджишка област.  </a:t>
            </a:r>
            <a:endParaRPr lang="en-US" altLang="bg-BG" sz="2400" b="1">
              <a:latin typeface="Garamond" panose="02020404030301010803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bg-BG" altLang="bg-BG" sz="2400">
                <a:latin typeface="Garamond" panose="02020404030301010803" pitchFamily="18" charset="0"/>
              </a:rPr>
              <a:t>Има </a:t>
            </a:r>
            <a:r>
              <a:rPr lang="bg-BG" altLang="bg-BG" sz="2400" b="1">
                <a:latin typeface="Garamond" panose="02020404030301010803" pitchFamily="18" charset="0"/>
              </a:rPr>
              <a:t>структуроопределящо значение </a:t>
            </a:r>
            <a:r>
              <a:rPr lang="bg-BG" altLang="bg-BG" sz="2400">
                <a:latin typeface="Garamond" panose="02020404030301010803" pitchFamily="18" charset="0"/>
              </a:rPr>
              <a:t>за българската икономика със значим принос за брутния вътрешен продукт на страната. 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bg-BG" altLang="bg-BG" sz="2400">
                <a:latin typeface="Garamond" panose="02020404030301010803" pitchFamily="18" charset="0"/>
              </a:rPr>
              <a:t>От създаването си през 1964 г. компанията традиционно е </a:t>
            </a:r>
            <a:r>
              <a:rPr lang="bg-BG" altLang="bg-BG" sz="2400" b="1">
                <a:latin typeface="Garamond" panose="02020404030301010803" pitchFamily="18" charset="0"/>
              </a:rPr>
              <a:t>пионер в бранша </a:t>
            </a:r>
            <a:r>
              <a:rPr lang="bg-BG" altLang="bg-BG" sz="2400">
                <a:latin typeface="Garamond" panose="02020404030301010803" pitchFamily="18" charset="0"/>
              </a:rPr>
              <a:t>по внедряването на нова техника и технологии и е еталон за висока фирмена култура. </a:t>
            </a:r>
            <a:endParaRPr lang="en-US" altLang="bg-BG" sz="2400">
              <a:latin typeface="Garamond" panose="020204040303010108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79613" y="1196975"/>
            <a:ext cx="6192837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Лидер в българския рудодобив</a:t>
            </a:r>
          </a:p>
        </p:txBody>
      </p:sp>
      <p:grpSp>
        <p:nvGrpSpPr>
          <p:cNvPr id="9221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9222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ChangeArrowheads="1"/>
          </p:cNvSpPr>
          <p:nvPr/>
        </p:nvSpPr>
        <p:spPr bwMode="auto">
          <a:xfrm>
            <a:off x="468313" y="4348163"/>
            <a:ext cx="8137525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Дарението за изграждане на зала трезор за                                   Панагюрското златно съкровище и ежегодното завръщане                       на оригинала в Исторически музей – Панагюрище,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 привлича хиляди туристи, чрез което се насърчава малкият             и среден бизнес и се стимулира предприемачеството.</a:t>
            </a:r>
          </a:p>
        </p:txBody>
      </p:sp>
      <p:pic>
        <p:nvPicPr>
          <p:cNvPr id="10" name="Picture 11" descr="C:\Users\A.Findzhikova\Documents\Златно съкровище\2012.05.15_SGRSDA_Zlatno sukrovi6te_Podbor\Priemna_DSC088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060575"/>
            <a:ext cx="3778250" cy="2114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1" name="Picture 11" descr="IMG_97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2060575"/>
            <a:ext cx="2019300" cy="2125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611188" y="233363"/>
            <a:ext cx="8532812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Инвестираме в родния край</a:t>
            </a:r>
          </a:p>
        </p:txBody>
      </p:sp>
      <p:grpSp>
        <p:nvGrpSpPr>
          <p:cNvPr id="57350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5735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352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5175"/>
            <a:ext cx="8229600" cy="719138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pic>
        <p:nvPicPr>
          <p:cNvPr id="76808" name="Picture 8" descr="DSC081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0513" y="2125663"/>
            <a:ext cx="5073650" cy="3803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6809" name="Picture 9" descr="base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00713" y="2125663"/>
            <a:ext cx="2519362" cy="13620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364163" y="3633788"/>
            <a:ext cx="3384550" cy="2308225"/>
          </a:xfrm>
          <a:prstGeom prst="rect">
            <a:avLst/>
          </a:prstGeom>
          <a:ln>
            <a:solidFill>
              <a:srgbClr val="99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bg-BG" b="1" dirty="0">
                <a:latin typeface="Garamond" pitchFamily="18" charset="0"/>
              </a:rPr>
              <a:t>Модернизираният                   Дом на миньора в Панагюрище - Хотел</a:t>
            </a:r>
            <a:r>
              <a:rPr lang="ru-RU" b="1" dirty="0">
                <a:latin typeface="Garamond" pitchFamily="18" charset="0"/>
              </a:rPr>
              <a:t>&amp;</a:t>
            </a:r>
            <a:r>
              <a:rPr lang="bg-BG" b="1" dirty="0">
                <a:latin typeface="Garamond" pitchFamily="18" charset="0"/>
              </a:rPr>
              <a:t>СПА „Каменград” разполага с                                                                  комплекс от </a:t>
            </a:r>
            <a:r>
              <a:rPr lang="bg-BG" b="1" dirty="0" err="1">
                <a:latin typeface="Garamond" pitchFamily="18" charset="0"/>
              </a:rPr>
              <a:t>конферентни</a:t>
            </a:r>
            <a:r>
              <a:rPr lang="bg-BG" b="1" dirty="0">
                <a:latin typeface="Garamond" pitchFamily="18" charset="0"/>
              </a:rPr>
              <a:t> зали, закрит плувен басейн и спа център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bg-BG" b="1" dirty="0">
                <a:latin typeface="Garamond" pitchFamily="18" charset="0"/>
              </a:rPr>
              <a:t>с минерална вода</a:t>
            </a:r>
            <a:endParaRPr lang="bg-BG" i="1" dirty="0">
              <a:latin typeface="Garamond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Инвестираме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развитие на туризма</a:t>
            </a:r>
          </a:p>
        </p:txBody>
      </p:sp>
      <p:grpSp>
        <p:nvGrpSpPr>
          <p:cNvPr id="58376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58377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78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5419725" y="3778250"/>
            <a:ext cx="370681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Ежегодно компанията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е генерален спонсор на   Световно първенство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по фойерверки  и на Международен фестивал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за оперни изпълнители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„Елена Николай“. </a:t>
            </a:r>
          </a:p>
        </p:txBody>
      </p:sp>
      <p:pic>
        <p:nvPicPr>
          <p:cNvPr id="36867" name="Picture 7" descr="\\fileserver\Share\Biblioteka\snimki_spas_kalendar\Нова папка (2)\DSC05200.JPG"/>
          <p:cNvPicPr>
            <a:picLocks noChangeAspect="1" noChangeArrowheads="1"/>
          </p:cNvPicPr>
          <p:nvPr/>
        </p:nvPicPr>
        <p:blipFill>
          <a:blip r:embed="rId2"/>
          <a:srcRect t="-1851"/>
          <a:stretch>
            <a:fillRect/>
          </a:stretch>
        </p:blipFill>
        <p:spPr bwMode="auto">
          <a:xfrm>
            <a:off x="325438" y="1624013"/>
            <a:ext cx="5105400" cy="4252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6" descr="C:\Users\A.Findzhikova\Desktop\oper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1700213"/>
            <a:ext cx="2951163" cy="19891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3175" y="23971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Подкрепяме фестивалния туризъм</a:t>
            </a:r>
          </a:p>
        </p:txBody>
      </p:sp>
      <p:grpSp>
        <p:nvGrpSpPr>
          <p:cNvPr id="60422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042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424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2200">
              <a:latin typeface="Garamond" panose="02020404030301010803" pitchFamily="18" charset="0"/>
            </a:endParaRP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5651500" y="2055813"/>
            <a:ext cx="31623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През 2015 г. бе изградена многофункционалната спортна зала 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„Арена Асарел”, 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в която вече се проведоха десетки състезания, концерти и други събития. 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Осигуряваме и финансиране за спортните клубове в Панагюрище. Компанията е генерален спонсор на ФК “Оборище”, и много други спортни прояви в общината.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115888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Инвестираме в спорта </a:t>
            </a:r>
          </a:p>
        </p:txBody>
      </p:sp>
      <p:grpSp>
        <p:nvGrpSpPr>
          <p:cNvPr id="6144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1447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48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9943" name="Picture 11" descr="C:\Users\T.Naplatanov.ASAREL0\Desktop\arena asarel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3" y="2055813"/>
            <a:ext cx="5100637" cy="3654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ИИ     Инвестираме в здравеопазването </a:t>
            </a:r>
          </a:p>
        </p:txBody>
      </p:sp>
      <p:grpSp>
        <p:nvGrpSpPr>
          <p:cNvPr id="6246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2472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473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Rectangle 14"/>
          <p:cNvSpPr/>
          <p:nvPr/>
        </p:nvSpPr>
        <p:spPr bwMode="auto">
          <a:xfrm>
            <a:off x="276225" y="4797425"/>
            <a:ext cx="8718550" cy="13223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2000" b="1" dirty="0">
                <a:latin typeface="Garamond" pitchFamily="18" charset="0"/>
              </a:rPr>
              <a:t>В Панагюрище се реализира проект на стойност над 90 млн. лв. за изграждане на модерния  медицински комплекс с високотехнологично оборудване “</a:t>
            </a:r>
            <a:r>
              <a:rPr lang="bg-BG" sz="2000" b="1" dirty="0" err="1">
                <a:latin typeface="Garamond" pitchFamily="18" charset="0"/>
              </a:rPr>
              <a:t>Уни</a:t>
            </a:r>
            <a:r>
              <a:rPr lang="bg-BG" sz="2000" b="1" dirty="0">
                <a:latin typeface="Garamond" pitchFamily="18" charset="0"/>
              </a:rPr>
              <a:t> </a:t>
            </a:r>
            <a:r>
              <a:rPr lang="bg-BG" sz="2000" b="1" dirty="0" err="1">
                <a:latin typeface="Garamond" pitchFamily="18" charset="0"/>
              </a:rPr>
              <a:t>Хоспитал</a:t>
            </a:r>
            <a:r>
              <a:rPr lang="bg-BG" sz="2000" b="1" dirty="0">
                <a:latin typeface="Garamond" pitchFamily="18" charset="0"/>
              </a:rPr>
              <a:t>”. Той разполага с 310 легла, а в него работят 718 медици и немедицински персонал. </a:t>
            </a:r>
            <a:endParaRPr lang="bg-BG" sz="2000" b="1" dirty="0">
              <a:latin typeface="+mj-lt"/>
            </a:endParaRPr>
          </a:p>
        </p:txBody>
      </p:sp>
      <p:pic>
        <p:nvPicPr>
          <p:cNvPr id="38920" name="Picture 12" descr="C:\Users\T.Naplatanov.ASAREL0\Desktop\DSC_0185 (2).jpg"/>
          <p:cNvPicPr>
            <a:picLocks noChangeAspect="1" noChangeArrowheads="1"/>
          </p:cNvPicPr>
          <p:nvPr/>
        </p:nvPicPr>
        <p:blipFill rotWithShape="1">
          <a:blip r:embed="rId5">
            <a:lum bright="14000"/>
          </a:blip>
          <a:srcRect/>
          <a:stretch/>
        </p:blipFill>
        <p:spPr bwMode="auto">
          <a:xfrm>
            <a:off x="898525" y="1803400"/>
            <a:ext cx="7345363" cy="297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19113" y="233363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384175" y="342900"/>
            <a:ext cx="83645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Инвестираме в здравеопазването </a:t>
            </a:r>
          </a:p>
        </p:txBody>
      </p:sp>
      <p:grpSp>
        <p:nvGrpSpPr>
          <p:cNvPr id="64517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4521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2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4518" name="Picture 2" descr="E:\bolnica snimki_press\DSC_000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1878013"/>
            <a:ext cx="2941637" cy="195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9" name="Picture 3" descr="E:\bolnica snimki_press\INVESTITOR NA GODINATA_2015-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200" y="1836738"/>
            <a:ext cx="5370513" cy="438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0" name="Picture 4" descr="E:\bolnica snimki_press\DSC_025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271963"/>
            <a:ext cx="2898775" cy="19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269875"/>
            <a:ext cx="9144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Инвестираме в здравеопазването </a:t>
            </a:r>
          </a:p>
        </p:txBody>
      </p:sp>
      <p:grpSp>
        <p:nvGrpSpPr>
          <p:cNvPr id="66564" name="Group 3"/>
          <p:cNvGrpSpPr>
            <a:grpSpLocks/>
          </p:cNvGrpSpPr>
          <p:nvPr/>
        </p:nvGrpSpPr>
        <p:grpSpPr bwMode="auto">
          <a:xfrm>
            <a:off x="323850" y="404813"/>
            <a:ext cx="5156200" cy="946150"/>
            <a:chOff x="287796" y="239336"/>
            <a:chExt cx="5515828" cy="1089328"/>
          </a:xfrm>
        </p:grpSpPr>
        <p:pic>
          <p:nvPicPr>
            <p:cNvPr id="66566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56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6565" name="Picture 2" descr="C:\Users\A.Findzhikova\Documents\mbal\otkrivane 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950" y="1579563"/>
            <a:ext cx="7058025" cy="469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"/>
          <p:cNvSpPr>
            <a:spLocks noChangeArrowheads="1"/>
          </p:cNvSpPr>
          <p:nvPr/>
        </p:nvSpPr>
        <p:spPr bwMode="auto">
          <a:xfrm>
            <a:off x="323850" y="4502150"/>
            <a:ext cx="84963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От 2012 г. досега са осигурени около 400  комплекта безплатни учебници за ученици,</a:t>
            </a:r>
            <a:r>
              <a:rPr lang="bg-BG" altLang="bg-BG" sz="2200" b="1">
                <a:solidFill>
                  <a:srgbClr val="FF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200" b="1">
                <a:latin typeface="Garamond" panose="02020404030301010803" pitchFamily="18" charset="0"/>
              </a:rPr>
              <a:t>около 70  срочни стипендии и транспорт за ученици от общината от социално слаби семейства по проекта „Образование за всички“ на фондация „Асарел“.  </a:t>
            </a:r>
            <a:endParaRPr lang="bg-BG" altLang="bg-BG" sz="900">
              <a:latin typeface="Garamond" panose="02020404030301010803" pitchFamily="18" charset="0"/>
            </a:endParaRPr>
          </a:p>
        </p:txBody>
      </p:sp>
      <p:pic>
        <p:nvPicPr>
          <p:cNvPr id="15" name="Picture 7" descr="D:\znachimi sabitia_snimki_VFB_dekemvri\DSC04138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2295525" y="1844675"/>
            <a:ext cx="4824413" cy="252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39688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1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Инвестираме в образованието</a:t>
            </a:r>
          </a:p>
        </p:txBody>
      </p:sp>
      <p:grpSp>
        <p:nvGrpSpPr>
          <p:cNvPr id="68613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6861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8615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013" y="239713"/>
            <a:ext cx="3967162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239713"/>
            <a:ext cx="1441450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336550" y="4586288"/>
            <a:ext cx="80645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en-US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2200" b="1" dirty="0">
                <a:latin typeface="+mj-lt"/>
              </a:rPr>
              <a:t>По инициатива на “Асарел-Медет “АД през учебната 2015/2016 г.  В Професионалната гимназия по индустриални технологии, мениджмънт и туризъм в Панагюрище бе въведен пилотен проект за </a:t>
            </a:r>
            <a:r>
              <a:rPr lang="bg-BG" sz="2200" b="1" dirty="0" err="1">
                <a:latin typeface="+mj-lt"/>
              </a:rPr>
              <a:t>дуално</a:t>
            </a:r>
            <a:r>
              <a:rPr lang="bg-BG" sz="2200" b="1" dirty="0">
                <a:latin typeface="+mj-lt"/>
              </a:rPr>
              <a:t> обучение</a:t>
            </a:r>
          </a:p>
        </p:txBody>
      </p:sp>
      <p:pic>
        <p:nvPicPr>
          <p:cNvPr id="32773" name="Picture 2" descr="C:\Users\A5E32~1.FIN\AppData\Local\Temp\Rar$DIa0.839\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7213" y="1609725"/>
            <a:ext cx="5489575" cy="3082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9688"/>
            <a:ext cx="914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1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Инвестираме в образованието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2200">
              <a:latin typeface="Garamond" panose="02020404030301010803" pitchFamily="18" charset="0"/>
            </a:endParaRPr>
          </a:p>
        </p:txBody>
      </p:sp>
      <p:sp>
        <p:nvSpPr>
          <p:cNvPr id="70659" name="Rectangle 3"/>
          <p:cNvSpPr>
            <a:spLocks noChangeArrowheads="1"/>
          </p:cNvSpPr>
          <p:nvPr/>
        </p:nvSpPr>
        <p:spPr bwMode="auto">
          <a:xfrm>
            <a:off x="755650" y="4724400"/>
            <a:ext cx="47529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Дружеството подкрепя  развитието на образованието, културата, социалните и младежки дейности                   в община Панагюрище.</a:t>
            </a:r>
          </a:p>
        </p:txBody>
      </p:sp>
      <p:pic>
        <p:nvPicPr>
          <p:cNvPr id="13" name="Picture 11" descr="DSC05308-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1700213"/>
            <a:ext cx="2695575" cy="199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4" name="Picture 6" descr="DSC059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860800"/>
            <a:ext cx="2706688" cy="2124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07950" y="23336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Подкрепяме децата и младежите</a:t>
            </a:r>
          </a:p>
        </p:txBody>
      </p:sp>
      <p:pic>
        <p:nvPicPr>
          <p:cNvPr id="4096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300" y="1749425"/>
            <a:ext cx="4886325" cy="297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066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0665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666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4988" y="2533650"/>
            <a:ext cx="8074025" cy="3844925"/>
          </a:xfrm>
        </p:spPr>
        <p:txBody>
          <a:bodyPr/>
          <a:lstStyle/>
          <a:p>
            <a:pPr marL="0" indent="0" algn="ctr" eaLnBrk="1" hangingPunct="1">
              <a:buFont typeface="Wingdings" panose="05000000000000000000" pitchFamily="2" charset="2"/>
              <a:buNone/>
            </a:pPr>
            <a:r>
              <a:rPr lang="bg-BG" altLang="bg-BG" b="1" smtClean="0">
                <a:solidFill>
                  <a:srgbClr val="990000"/>
                </a:solidFill>
                <a:latin typeface="Garamond" panose="02020404030301010803" pitchFamily="18" charset="0"/>
              </a:rPr>
              <a:t>Визия</a:t>
            </a:r>
          </a:p>
          <a:p>
            <a:pPr marL="0" indent="0" algn="just">
              <a:buFont typeface="Wingdings" panose="05000000000000000000" pitchFamily="2" charset="2"/>
              <a:buNone/>
            </a:pPr>
            <a:r>
              <a:rPr lang="bg-BG" altLang="bg-BG" sz="2800" b="1" smtClean="0">
                <a:latin typeface="Garamond" panose="02020404030301010803" pitchFamily="18" charset="0"/>
              </a:rPr>
              <a:t>Динамично, успешно и устойчиво корпоративно развитие с фокус върху добрите традиции, инициативата, иновациите и екологията. </a:t>
            </a:r>
          </a:p>
          <a:p>
            <a:pPr marL="0" indent="0" algn="just">
              <a:buFont typeface="Wingdings" panose="05000000000000000000" pitchFamily="2" charset="2"/>
              <a:buNone/>
            </a:pPr>
            <a:r>
              <a:rPr lang="bg-BG" altLang="bg-BG" sz="2400" smtClean="0">
                <a:latin typeface="Garamond" panose="02020404030301010803" pitchFamily="18" charset="0"/>
              </a:rPr>
              <a:t>Компанията ще утвърждава и занапред лидерските си позиции в минния бранш в страната и чужбина, като внедрява и сама създава най-добрите производствени и управленски практики.</a:t>
            </a: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43815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Лидер в българския рудодобив</a:t>
            </a:r>
          </a:p>
        </p:txBody>
      </p:sp>
      <p:grpSp>
        <p:nvGrpSpPr>
          <p:cNvPr id="1024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0246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ChangeArrowheads="1"/>
          </p:cNvSpPr>
          <p:nvPr/>
        </p:nvSpPr>
        <p:spPr bwMode="auto">
          <a:xfrm>
            <a:off x="287338" y="5106988"/>
            <a:ext cx="84963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По проект „Звезден клас“ – партньорска инициатива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 заедно с Община Панагюрище, 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се подкрепят талантливите деца в общината.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endParaRPr lang="bg-BG" altLang="bg-BG" sz="900">
              <a:latin typeface="Garamond" panose="02020404030301010803" pitchFamily="18" charset="0"/>
            </a:endParaRP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0" y="23336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Инвестираме в талантите</a:t>
            </a:r>
          </a:p>
        </p:txBody>
      </p:sp>
      <p:pic>
        <p:nvPicPr>
          <p:cNvPr id="41988" name="Picture 3" descr="C:\Users\A.Findzhikova\Desktop\БМГК 2014\BMGK_CSR_2014\zvezden k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0938" y="1617663"/>
            <a:ext cx="7142162" cy="3478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168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1686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87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765175"/>
            <a:ext cx="8229600" cy="719138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7270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180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46038"/>
            <a:ext cx="9144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    Гордея се с труда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                             на моите родители</a:t>
            </a:r>
          </a:p>
        </p:txBody>
      </p:sp>
      <p:grpSp>
        <p:nvGrpSpPr>
          <p:cNvPr id="7270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271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15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710" name="Rectangle 3"/>
          <p:cNvSpPr>
            <a:spLocks noChangeArrowheads="1"/>
          </p:cNvSpPr>
          <p:nvPr/>
        </p:nvSpPr>
        <p:spPr bwMode="auto">
          <a:xfrm>
            <a:off x="514350" y="4995863"/>
            <a:ext cx="8207375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endParaRPr lang="bg-BG" altLang="bg-BG" sz="9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„Гордея се с труда на моите родители” е традиционна инициатива на „Асарел-Медет“ по проект на </a:t>
            </a:r>
          </a:p>
          <a:p>
            <a:pPr algn="ctr" eaLnBrk="1" hangingPunct="1">
              <a:spcBef>
                <a:spcPct val="0"/>
              </a:spcBef>
              <a:buClr>
                <a:srgbClr val="FF3300"/>
              </a:buClr>
              <a:buSzTx/>
              <a:buFontTx/>
              <a:buNone/>
            </a:pPr>
            <a:r>
              <a:rPr lang="bg-BG" altLang="bg-BG" sz="2200" b="1">
                <a:latin typeface="Garamond" panose="02020404030301010803" pitchFamily="18" charset="0"/>
              </a:rPr>
              <a:t>Българската мрежа на Глобалния договор. </a:t>
            </a:r>
          </a:p>
        </p:txBody>
      </p:sp>
      <p:pic>
        <p:nvPicPr>
          <p:cNvPr id="20" name="Picture 3" descr="C:\Users\A.Findzhikova\Desktop\БМГК 2014\BMGK_CSR_2014\risunka_Eva Tomov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5463" y="3500438"/>
            <a:ext cx="1485900" cy="1189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1" name="Picture 2" descr="C:\Users\A.Findzhikova\Desktop\БМГК 2014\BMGK_CSR_2014\risunka_Valentina Brandiis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21450" y="2120900"/>
            <a:ext cx="1497013" cy="1198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2" name="Picture 6" descr="D:\znachimi sabitia_snimki_VFB_dekemvri\DSC01218.JPG"/>
          <p:cNvPicPr>
            <a:picLocks noChangeAspect="1" noChangeArrowheads="1"/>
          </p:cNvPicPr>
          <p:nvPr/>
        </p:nvPicPr>
        <p:blipFill rotWithShape="1">
          <a:blip r:embed="rId7"/>
          <a:srcRect/>
          <a:stretch/>
        </p:blipFill>
        <p:spPr bwMode="auto">
          <a:xfrm>
            <a:off x="1331913" y="2108200"/>
            <a:ext cx="4824412" cy="2879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987" name="Picture 3" descr="C:\Users\A.Findzhikova\Desktop\P4290110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531813" y="1916113"/>
            <a:ext cx="2952750" cy="172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46125" y="22225"/>
            <a:ext cx="76025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16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Нашата юбилейна 2015 година</a:t>
            </a:r>
          </a:p>
        </p:txBody>
      </p:sp>
      <p:pic>
        <p:nvPicPr>
          <p:cNvPr id="7" name="Picture 2" descr="C:\Users\A.Findzhikova\AppData\Local\Microsoft\Windows\Temporary Internet Files\Content.Outlook\32NDX5B4\DSC_0205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3749675" y="1908175"/>
            <a:ext cx="4414838" cy="1728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74757" name="Rectangle 2"/>
          <p:cNvSpPr>
            <a:spLocks noChangeArrowheads="1"/>
          </p:cNvSpPr>
          <p:nvPr/>
        </p:nvSpPr>
        <p:spPr bwMode="auto">
          <a:xfrm>
            <a:off x="447675" y="3640138"/>
            <a:ext cx="2847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Ден на отворените врати </a:t>
            </a:r>
            <a:endParaRPr lang="bg-BG" altLang="bg-BG" sz="1800"/>
          </a:p>
        </p:txBody>
      </p:sp>
      <p:sp>
        <p:nvSpPr>
          <p:cNvPr id="74758" name="Rectangle 8"/>
          <p:cNvSpPr>
            <a:spLocks noChangeArrowheads="1"/>
          </p:cNvSpPr>
          <p:nvPr/>
        </p:nvSpPr>
        <p:spPr bwMode="auto">
          <a:xfrm>
            <a:off x="423863" y="5811838"/>
            <a:ext cx="3267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Урок в нашия Инфоцентър</a:t>
            </a:r>
            <a:endParaRPr lang="bg-BG" altLang="bg-BG" sz="1800"/>
          </a:p>
        </p:txBody>
      </p:sp>
      <p:sp>
        <p:nvSpPr>
          <p:cNvPr id="74759" name="Rectangle 10"/>
          <p:cNvSpPr>
            <a:spLocks noChangeArrowheads="1"/>
          </p:cNvSpPr>
          <p:nvPr/>
        </p:nvSpPr>
        <p:spPr bwMode="auto">
          <a:xfrm>
            <a:off x="3756025" y="3681413"/>
            <a:ext cx="4411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Златен медальон за всяко асарелско бебе</a:t>
            </a:r>
            <a:endParaRPr lang="bg-BG" altLang="bg-BG" sz="1800"/>
          </a:p>
        </p:txBody>
      </p:sp>
      <p:sp>
        <p:nvSpPr>
          <p:cNvPr id="74760" name="Rectangle 11"/>
          <p:cNvSpPr>
            <a:spLocks noChangeArrowheads="1"/>
          </p:cNvSpPr>
          <p:nvPr/>
        </p:nvSpPr>
        <p:spPr bwMode="auto">
          <a:xfrm>
            <a:off x="3498850" y="5748338"/>
            <a:ext cx="542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Откриване на фирмена експозиция и на параклис</a:t>
            </a:r>
            <a:endParaRPr lang="bg-BG" altLang="bg-BG" sz="1800"/>
          </a:p>
        </p:txBody>
      </p:sp>
      <p:pic>
        <p:nvPicPr>
          <p:cNvPr id="89090" name="Picture 2" descr="\\fileserver\Share\Biblioteka\Podbor - muzei paraklis\muzei1_new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3784600" y="4049713"/>
            <a:ext cx="2579688" cy="1665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89092" name="Picture 4" descr="\\fileserver\Share\Biblioteka\Podbor - muzei paraklis\paraclis3.jpg"/>
          <p:cNvPicPr>
            <a:picLocks noChangeAspect="1" noChangeArrowheads="1"/>
          </p:cNvPicPr>
          <p:nvPr/>
        </p:nvPicPr>
        <p:blipFill rotWithShape="1">
          <a:blip r:embed="rId5"/>
          <a:srcRect/>
          <a:stretch/>
        </p:blipFill>
        <p:spPr bwMode="auto">
          <a:xfrm>
            <a:off x="6516688" y="4049713"/>
            <a:ext cx="1971675" cy="168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050" name="Picture 2" descr="D:\Den na zemqta_5.06.14\Den na zemqta_5.06.14_ODK_Cveti\P6050635.JPG"/>
          <p:cNvPicPr>
            <a:picLocks noChangeAspect="1" noChangeArrowheads="1"/>
          </p:cNvPicPr>
          <p:nvPr/>
        </p:nvPicPr>
        <p:blipFill rotWithShape="1">
          <a:blip r:embed="rId6"/>
          <a:srcRect/>
          <a:stretch/>
        </p:blipFill>
        <p:spPr bwMode="auto">
          <a:xfrm>
            <a:off x="522288" y="4035425"/>
            <a:ext cx="2519362" cy="180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grpSp>
        <p:nvGrpSpPr>
          <p:cNvPr id="7476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4765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6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987" name="Picture 3" descr="C:\Users\A.Findzhikova\Desktop\P4290110.JPG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531813" y="1916113"/>
            <a:ext cx="2952750" cy="1720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746125" y="22225"/>
            <a:ext cx="76025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16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      Нашата юбилейна 2015 година</a:t>
            </a:r>
          </a:p>
        </p:txBody>
      </p:sp>
      <p:pic>
        <p:nvPicPr>
          <p:cNvPr id="7" name="Picture 2" descr="C:\Users\A.Findzhikova\AppData\Local\Microsoft\Windows\Temporary Internet Files\Content.Outlook\32NDX5B4\DSC_0205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3749675" y="1908175"/>
            <a:ext cx="4414838" cy="17287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sp>
        <p:nvSpPr>
          <p:cNvPr id="75781" name="Rectangle 2"/>
          <p:cNvSpPr>
            <a:spLocks noChangeArrowheads="1"/>
          </p:cNvSpPr>
          <p:nvPr/>
        </p:nvSpPr>
        <p:spPr bwMode="auto">
          <a:xfrm>
            <a:off x="447675" y="3640138"/>
            <a:ext cx="2847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Ден на отворените врати </a:t>
            </a:r>
            <a:endParaRPr lang="bg-BG" altLang="bg-BG" sz="1800"/>
          </a:p>
        </p:txBody>
      </p:sp>
      <p:sp>
        <p:nvSpPr>
          <p:cNvPr id="75782" name="Rectangle 8"/>
          <p:cNvSpPr>
            <a:spLocks noChangeArrowheads="1"/>
          </p:cNvSpPr>
          <p:nvPr/>
        </p:nvSpPr>
        <p:spPr bwMode="auto">
          <a:xfrm>
            <a:off x="423863" y="5811838"/>
            <a:ext cx="3267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Урок в нашия Инфоцентър</a:t>
            </a:r>
            <a:endParaRPr lang="bg-BG" altLang="bg-BG" sz="1800"/>
          </a:p>
        </p:txBody>
      </p:sp>
      <p:sp>
        <p:nvSpPr>
          <p:cNvPr id="75783" name="Rectangle 10"/>
          <p:cNvSpPr>
            <a:spLocks noChangeArrowheads="1"/>
          </p:cNvSpPr>
          <p:nvPr/>
        </p:nvSpPr>
        <p:spPr bwMode="auto">
          <a:xfrm>
            <a:off x="3756025" y="3681413"/>
            <a:ext cx="44116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Златен медальон за всяко асарелско бебе</a:t>
            </a:r>
            <a:endParaRPr lang="bg-BG" altLang="bg-BG" sz="1800"/>
          </a:p>
        </p:txBody>
      </p:sp>
      <p:sp>
        <p:nvSpPr>
          <p:cNvPr id="75784" name="Rectangle 11"/>
          <p:cNvSpPr>
            <a:spLocks noChangeArrowheads="1"/>
          </p:cNvSpPr>
          <p:nvPr/>
        </p:nvSpPr>
        <p:spPr bwMode="auto">
          <a:xfrm>
            <a:off x="3498850" y="5748338"/>
            <a:ext cx="5429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1800" b="1">
                <a:latin typeface="Garamond" panose="02020404030301010803" pitchFamily="18" charset="0"/>
              </a:rPr>
              <a:t>Откриване на фирмена експозиция и на параклис</a:t>
            </a:r>
            <a:endParaRPr lang="bg-BG" altLang="bg-BG" sz="1800"/>
          </a:p>
        </p:txBody>
      </p:sp>
      <p:pic>
        <p:nvPicPr>
          <p:cNvPr id="89090" name="Picture 2" descr="\\fileserver\Share\Biblioteka\Podbor - muzei paraklis\muzei1_new.jpg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3784600" y="4049713"/>
            <a:ext cx="2579688" cy="16652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89092" name="Picture 4" descr="\\fileserver\Share\Biblioteka\Podbor - muzei paraklis\paraclis3.jpg"/>
          <p:cNvPicPr>
            <a:picLocks noChangeAspect="1" noChangeArrowheads="1"/>
          </p:cNvPicPr>
          <p:nvPr/>
        </p:nvPicPr>
        <p:blipFill rotWithShape="1">
          <a:blip r:embed="rId5"/>
          <a:srcRect/>
          <a:stretch/>
        </p:blipFill>
        <p:spPr bwMode="auto">
          <a:xfrm>
            <a:off x="6516688" y="4049713"/>
            <a:ext cx="1971675" cy="1682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pic>
        <p:nvPicPr>
          <p:cNvPr id="2050" name="Picture 2" descr="D:\Den na zemqta_5.06.14\Den na zemqta_5.06.14_ODK_Cveti\P6050635.JPG"/>
          <p:cNvPicPr>
            <a:picLocks noChangeAspect="1" noChangeArrowheads="1"/>
          </p:cNvPicPr>
          <p:nvPr/>
        </p:nvPicPr>
        <p:blipFill rotWithShape="1">
          <a:blip r:embed="rId6"/>
          <a:srcRect/>
          <a:stretch/>
        </p:blipFill>
        <p:spPr bwMode="auto">
          <a:xfrm>
            <a:off x="522288" y="4035425"/>
            <a:ext cx="2519362" cy="1803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/>
        </p:spPr>
      </p:pic>
      <p:grpSp>
        <p:nvGrpSpPr>
          <p:cNvPr id="7578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5789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790" name="Picture 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2200">
              <a:latin typeface="Garamond" panose="02020404030301010803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358900" y="120650"/>
            <a:ext cx="779938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en-US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50 </a:t>
            </a: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години заедно – 29 август 2015 г.</a:t>
            </a:r>
          </a:p>
        </p:txBody>
      </p:sp>
      <p:grpSp>
        <p:nvGrpSpPr>
          <p:cNvPr id="7680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6809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681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6805" name="Picture 2" descr="http://www.asarel.com/Libraries/test/50%d0%b3%d0%be%d0%b4%d0%b8%d0%bd%d0%b8_-1.sflb.ash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52600"/>
            <a:ext cx="4108450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4005263"/>
            <a:ext cx="41148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4" descr="http://www.asarel.com/Libraries/test/P1010174-1.sflb.ash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8" y="1752600"/>
            <a:ext cx="37433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8" y="4037013"/>
            <a:ext cx="374332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"/>
          <p:cNvSpPr>
            <a:spLocks noChangeArrowheads="1"/>
          </p:cNvSpPr>
          <p:nvPr/>
        </p:nvSpPr>
        <p:spPr bwMode="auto">
          <a:xfrm>
            <a:off x="5003800" y="5013325"/>
            <a:ext cx="39544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2200">
              <a:latin typeface="Garamond" panose="02020404030301010803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1158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9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Предстои :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Пуск на ново минно оборудване по проекти за 60 млн. лв. </a:t>
            </a: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–  26 юни 2016 г.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Гостуване на Панагюрско златно съкровище </a:t>
            </a:r>
          </a:p>
          <a:p>
            <a:pPr algn="ctr" eaLnBrk="1" hangingPunct="1">
              <a:defRPr/>
            </a:pP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1 юли – 31 август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Втори Международен турнир по тенис на маса от календара на </a:t>
            </a:r>
            <a:r>
              <a:rPr lang="en-US" sz="3200" b="1" dirty="0">
                <a:solidFill>
                  <a:srgbClr val="990000"/>
                </a:solidFill>
                <a:latin typeface="Times New Roman" pitchFamily="18" charset="0"/>
              </a:rPr>
              <a:t>ITTF -</a:t>
            </a: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  </a:t>
            </a: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24 - 28 август 2016 г.</a:t>
            </a:r>
          </a:p>
          <a:p>
            <a:pPr algn="ctr" eaLnBrk="1" hangingPunct="1">
              <a:defRPr/>
            </a:pPr>
            <a:endParaRPr lang="bg-BG" sz="1500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latin typeface="Times New Roman" pitchFamily="18" charset="0"/>
              </a:rPr>
              <a:t> Ден на миньора </a:t>
            </a:r>
            <a:r>
              <a:rPr lang="bg-BG" sz="3200" dirty="0">
                <a:solidFill>
                  <a:srgbClr val="990000"/>
                </a:solidFill>
                <a:latin typeface="Times New Roman" pitchFamily="18" charset="0"/>
              </a:rPr>
              <a:t>– 27 август 2016 г.</a:t>
            </a:r>
          </a:p>
        </p:txBody>
      </p:sp>
      <p:grpSp>
        <p:nvGrpSpPr>
          <p:cNvPr id="77828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77829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830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ChangeArrowheads="1"/>
          </p:cNvSpPr>
          <p:nvPr/>
        </p:nvSpPr>
        <p:spPr bwMode="auto">
          <a:xfrm>
            <a:off x="463550" y="4225925"/>
            <a:ext cx="8108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Благодаря Ви за вниманието!</a:t>
            </a:r>
          </a:p>
        </p:txBody>
      </p:sp>
      <p:sp>
        <p:nvSpPr>
          <p:cNvPr id="78851" name="Rectangle 8"/>
          <p:cNvSpPr>
            <a:spLocks noChangeArrowheads="1"/>
          </p:cNvSpPr>
          <p:nvPr/>
        </p:nvSpPr>
        <p:spPr bwMode="auto">
          <a:xfrm>
            <a:off x="1920875" y="4983163"/>
            <a:ext cx="50990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solidFill>
                  <a:srgbClr val="990000"/>
                </a:solidFill>
                <a:latin typeface="Garamond" panose="02020404030301010803" pitchFamily="18" charset="0"/>
              </a:rPr>
              <a:t>Александър Чобанов</a:t>
            </a:r>
            <a:endParaRPr lang="en-US" altLang="bg-BG" sz="2400" b="1">
              <a:solidFill>
                <a:srgbClr val="990000"/>
              </a:solidFill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solidFill>
                  <a:srgbClr val="990000"/>
                </a:solidFill>
                <a:latin typeface="Garamond" panose="02020404030301010803" pitchFamily="18" charset="0"/>
              </a:rPr>
              <a:t>Директор „Човешки ресурси“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bg-BG" sz="2400" b="1">
                <a:solidFill>
                  <a:srgbClr val="990000"/>
                </a:solidFill>
                <a:latin typeface="Garamond" panose="02020404030301010803" pitchFamily="18" charset="0"/>
              </a:rPr>
              <a:t>pbox@asarel.com</a:t>
            </a:r>
            <a:endParaRPr lang="bg-BG" altLang="bg-BG" sz="2400" b="1">
              <a:solidFill>
                <a:srgbClr val="990000"/>
              </a:solidFill>
              <a:latin typeface="Garamond" panose="02020404030301010803" pitchFamily="18" charset="0"/>
            </a:endParaRPr>
          </a:p>
        </p:txBody>
      </p:sp>
      <p:pic>
        <p:nvPicPr>
          <p:cNvPr id="78852" name="Picture 29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6191250"/>
            <a:ext cx="28082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404813"/>
            <a:ext cx="5367337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79388" y="2276475"/>
            <a:ext cx="8785225" cy="352901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Clr>
                <a:srgbClr val="990000"/>
              </a:buClr>
              <a:buSzPct val="111000"/>
              <a:buFont typeface="Wingdings" panose="05000000000000000000" pitchFamily="2" charset="2"/>
              <a:buNone/>
            </a:pPr>
            <a:r>
              <a:rPr lang="bg-BG" altLang="bg-BG" sz="2800" b="1" smtClean="0">
                <a:latin typeface="Garamond" panose="02020404030301010803" pitchFamily="18" charset="0"/>
              </a:rPr>
              <a:t> Девизът  ни 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„От природата - за хората,  от хората - за природата”</a:t>
            </a:r>
            <a:r>
              <a:rPr lang="bg-BG" altLang="bg-BG" sz="2800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800" smtClean="0">
                <a:latin typeface="Garamond" panose="02020404030301010803" pitchFamily="18" charset="0"/>
              </a:rPr>
              <a:t>олицетворява дълбоко осъзнатото разбиране  за неразривната и жизненоважна взаимозависимост  между човека и природата.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b="1" smtClean="0">
                <a:latin typeface="Garamond" panose="02020404030301010803" pitchFamily="18" charset="0"/>
              </a:rPr>
              <a:t>Фирменото мото</a:t>
            </a:r>
            <a:r>
              <a:rPr lang="bg-BG" altLang="bg-BG" sz="2800" smtClean="0">
                <a:latin typeface="Garamond" panose="02020404030301010803" pitchFamily="18" charset="0"/>
              </a:rPr>
              <a:t> 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b="1" smtClean="0">
                <a:solidFill>
                  <a:srgbClr val="990000"/>
                </a:solidFill>
                <a:latin typeface="Garamond" panose="02020404030301010803" pitchFamily="18" charset="0"/>
              </a:rPr>
              <a:t>„Да тръгнем първи, означава да тръгнем навреме”</a:t>
            </a:r>
            <a:r>
              <a:rPr lang="bg-BG" altLang="bg-BG" sz="2800" smtClean="0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</a:p>
          <a:p>
            <a:pPr marL="0" indent="0"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bg-BG" altLang="bg-BG" sz="2800" smtClean="0">
                <a:latin typeface="Garamond" panose="02020404030301010803" pitchFamily="18" charset="0"/>
              </a:rPr>
              <a:t>отразява съвременното разбиране за иновативна компания.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80486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Лидер в българския рудодобив</a:t>
            </a:r>
          </a:p>
        </p:txBody>
      </p:sp>
      <p:grpSp>
        <p:nvGrpSpPr>
          <p:cNvPr id="12294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2295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6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46075" y="92710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468313" y="1893888"/>
            <a:ext cx="8675687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Първи в българската тежка индустрия</a:t>
            </a:r>
            <a:r>
              <a:rPr lang="bg-BG" altLang="bg-BG" sz="2400">
                <a:latin typeface="Garamond" panose="02020404030301010803" pitchFamily="18" charset="0"/>
              </a:rPr>
              <a:t> внедрихме </a:t>
            </a:r>
          </a:p>
          <a:p>
            <a:pPr eaLnBrk="1" hangingPunct="1">
              <a:buFontTx/>
              <a:buNone/>
            </a:pPr>
            <a:r>
              <a:rPr lang="bg-BG" altLang="bg-BG" sz="2400">
                <a:latin typeface="Garamond" panose="02020404030301010803" pitchFamily="18" charset="0"/>
              </a:rPr>
              <a:t>Интегрирана система за управление:</a:t>
            </a:r>
          </a:p>
          <a:p>
            <a:pPr eaLnBrk="1" hangingPunct="1">
              <a:buFontTx/>
              <a:buNone/>
            </a:pPr>
            <a:endParaRPr lang="bg-BG" altLang="bg-BG" sz="900" noProof="1">
              <a:latin typeface="Garamond" panose="02020404030301010803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bg-BG" altLang="bg-BG" sz="2400" b="1" noProof="1">
                <a:latin typeface="Garamond" panose="02020404030301010803" pitchFamily="18" charset="0"/>
              </a:rPr>
              <a:t>1999 г</a:t>
            </a:r>
            <a:r>
              <a:rPr lang="bg-BG" altLang="bg-BG" sz="1000" b="1" noProof="1">
                <a:latin typeface="Garamond" panose="02020404030301010803" pitchFamily="18" charset="0"/>
              </a:rPr>
              <a:t>.</a:t>
            </a:r>
            <a:r>
              <a:rPr lang="bg-BG" altLang="bg-BG" sz="2400" noProof="1">
                <a:latin typeface="Garamond" panose="02020404030301010803" pitchFamily="18" charset="0"/>
              </a:rPr>
              <a:t> - </a:t>
            </a:r>
            <a:r>
              <a:rPr lang="en-US" altLang="bg-BG" sz="2400" b="1" noProof="1">
                <a:solidFill>
                  <a:srgbClr val="990000"/>
                </a:solidFill>
                <a:latin typeface="Garamond" panose="02020404030301010803" pitchFamily="18" charset="0"/>
              </a:rPr>
              <a:t>ISO 9</a:t>
            </a:r>
            <a:r>
              <a:rPr lang="bg-BG" altLang="bg-BG" sz="2400" b="1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noProof="1">
                <a:solidFill>
                  <a:srgbClr val="990000"/>
                </a:solidFill>
                <a:latin typeface="Garamond" panose="02020404030301010803" pitchFamily="18" charset="0"/>
              </a:rPr>
              <a:t>001</a:t>
            </a:r>
            <a:r>
              <a:rPr lang="bg-BG" altLang="bg-BG" sz="2400" noProof="1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noProof="1">
                <a:latin typeface="Garamond" panose="02020404030301010803" pitchFamily="18" charset="0"/>
              </a:rPr>
              <a:t>за управление на качеството</a:t>
            </a:r>
            <a:r>
              <a:rPr lang="bg-BG" altLang="bg-BG" sz="2400">
                <a:latin typeface="Garamond" panose="02020404030301010803" pitchFamily="18" charset="0"/>
              </a:rPr>
              <a:t>:                              </a:t>
            </a:r>
            <a:r>
              <a:rPr lang="bg-BG" altLang="bg-BG" sz="2400" b="1" u="sng" noProof="1">
                <a:latin typeface="Garamond" panose="02020404030301010803" pitchFamily="18" charset="0"/>
              </a:rPr>
              <a:t>първи в</a:t>
            </a:r>
            <a:r>
              <a:rPr lang="en-US" altLang="bg-BG" sz="2400" b="1" u="sng">
                <a:latin typeface="Garamond" panose="02020404030301010803" pitchFamily="18" charset="0"/>
              </a:rPr>
              <a:t> </a:t>
            </a:r>
            <a:r>
              <a:rPr lang="bg-BG" altLang="bg-BG" sz="2400" b="1" u="sng">
                <a:latin typeface="Garamond" panose="02020404030301010803" pitchFamily="18" charset="0"/>
              </a:rPr>
              <a:t>българския минен бранш</a:t>
            </a:r>
            <a:endParaRPr lang="bg-BG" altLang="bg-BG" sz="1800">
              <a:latin typeface="Garamond" panose="02020404030301010803" pitchFamily="18" charset="0"/>
            </a:endParaRPr>
          </a:p>
          <a:p>
            <a:pPr eaLnBrk="1" hangingPunct="1">
              <a:buSzTx/>
              <a:buFont typeface="Wingdings" panose="05000000000000000000" pitchFamily="2" charset="2"/>
              <a:buNone/>
            </a:pPr>
            <a:endParaRPr lang="bg-BG" altLang="bg-BG" sz="900" b="1" noProof="1">
              <a:latin typeface="Garamond" panose="02020404030301010803" pitchFamily="18" charset="0"/>
            </a:endParaRPr>
          </a:p>
          <a:p>
            <a:pPr eaLnBrk="1" hangingPunct="1">
              <a:buSzTx/>
              <a:buFont typeface="Wingdings" panose="05000000000000000000" pitchFamily="2" charset="2"/>
              <a:buNone/>
            </a:pPr>
            <a:r>
              <a:rPr lang="bg-BG" altLang="bg-BG" sz="2400" b="1" noProof="1">
                <a:latin typeface="Garamond" panose="02020404030301010803" pitchFamily="18" charset="0"/>
              </a:rPr>
              <a:t>200</a:t>
            </a:r>
            <a:r>
              <a:rPr lang="bg-BG" altLang="bg-BG" sz="2400" b="1">
                <a:latin typeface="Garamond" panose="02020404030301010803" pitchFamily="18" charset="0"/>
              </a:rPr>
              <a:t>2</a:t>
            </a:r>
            <a:r>
              <a:rPr lang="bg-BG" altLang="bg-BG" sz="2400" b="1" noProof="1">
                <a:latin typeface="Garamond" panose="02020404030301010803" pitchFamily="18" charset="0"/>
              </a:rPr>
              <a:t> г</a:t>
            </a:r>
            <a:r>
              <a:rPr lang="bg-BG" altLang="bg-BG" sz="1000" noProof="1">
                <a:latin typeface="Garamond" panose="02020404030301010803" pitchFamily="18" charset="0"/>
              </a:rPr>
              <a:t>.</a:t>
            </a:r>
            <a:r>
              <a:rPr lang="bg-BG" altLang="bg-BG" sz="2400" noProof="1">
                <a:latin typeface="Garamond" panose="02020404030301010803" pitchFamily="18" charset="0"/>
              </a:rPr>
              <a:t> - </a:t>
            </a:r>
            <a:r>
              <a:rPr lang="en-US" altLang="bg-BG" sz="2400" b="1" noProof="1">
                <a:solidFill>
                  <a:srgbClr val="990000"/>
                </a:solidFill>
                <a:latin typeface="Garamond" panose="02020404030301010803" pitchFamily="18" charset="0"/>
              </a:rPr>
              <a:t>ISO 14</a:t>
            </a:r>
            <a:r>
              <a:rPr lang="bg-BG" altLang="bg-BG" sz="2400" b="1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noProof="1">
                <a:solidFill>
                  <a:srgbClr val="990000"/>
                </a:solidFill>
                <a:latin typeface="Garamond" panose="02020404030301010803" pitchFamily="18" charset="0"/>
              </a:rPr>
              <a:t>001</a:t>
            </a:r>
            <a:r>
              <a:rPr lang="bg-BG" altLang="bg-BG" sz="2400" noProof="1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noProof="1">
                <a:latin typeface="Garamond" panose="02020404030301010803" pitchFamily="18" charset="0"/>
              </a:rPr>
              <a:t>за екология</a:t>
            </a:r>
            <a:r>
              <a:rPr lang="bg-BG" altLang="bg-BG" sz="2400">
                <a:latin typeface="Garamond" panose="02020404030301010803" pitchFamily="18" charset="0"/>
              </a:rPr>
              <a:t>: </a:t>
            </a:r>
          </a:p>
          <a:p>
            <a:pPr eaLnBrk="1" hangingPunct="1">
              <a:buSzTx/>
              <a:buFont typeface="Wingdings" panose="05000000000000000000" pitchFamily="2" charset="2"/>
              <a:buNone/>
            </a:pPr>
            <a:r>
              <a:rPr lang="bg-BG" altLang="bg-BG" sz="2400" b="1" u="sng" noProof="1">
                <a:latin typeface="Garamond" panose="02020404030301010803" pitchFamily="18" charset="0"/>
              </a:rPr>
              <a:t>първи в страната</a:t>
            </a:r>
            <a:r>
              <a:rPr lang="bg-BG" altLang="bg-BG" sz="2400" u="sng" noProof="1">
                <a:latin typeface="Garamond" panose="02020404030301010803" pitchFamily="18" charset="0"/>
              </a:rPr>
              <a:t> </a:t>
            </a:r>
            <a:endParaRPr lang="bg-BG" altLang="bg-BG" sz="1800" u="sng">
              <a:latin typeface="Garamond" panose="02020404030301010803" pitchFamily="18" charset="0"/>
            </a:endParaRPr>
          </a:p>
          <a:p>
            <a:pPr eaLnBrk="1" hangingPunct="1">
              <a:buSzTx/>
              <a:buFont typeface="Wingdings" panose="05000000000000000000" pitchFamily="2" charset="2"/>
              <a:buNone/>
            </a:pPr>
            <a:endParaRPr lang="bg-BG" altLang="bg-BG" sz="900" b="1" noProof="1">
              <a:latin typeface="Garamond" panose="02020404030301010803" pitchFamily="18" charset="0"/>
            </a:endParaRPr>
          </a:p>
          <a:p>
            <a:pPr eaLnBrk="1" hangingPunct="1">
              <a:buSzTx/>
              <a:buFont typeface="Wingdings" panose="05000000000000000000" pitchFamily="2" charset="2"/>
              <a:buNone/>
            </a:pPr>
            <a:r>
              <a:rPr lang="bg-BG" altLang="bg-BG" sz="2400" b="1" noProof="1">
                <a:latin typeface="Garamond" panose="02020404030301010803" pitchFamily="18" charset="0"/>
              </a:rPr>
              <a:t>2003 г</a:t>
            </a:r>
            <a:r>
              <a:rPr lang="bg-BG" altLang="bg-BG" sz="1000" noProof="1">
                <a:latin typeface="Garamond" panose="02020404030301010803" pitchFamily="18" charset="0"/>
              </a:rPr>
              <a:t>.</a:t>
            </a:r>
            <a:r>
              <a:rPr lang="bg-BG" altLang="bg-BG" sz="2400" noProof="1">
                <a:latin typeface="Garamond" panose="02020404030301010803" pitchFamily="18" charset="0"/>
              </a:rPr>
              <a:t> - </a:t>
            </a:r>
            <a:r>
              <a:rPr lang="en-US" altLang="bg-BG" sz="2400" b="1" noProof="1">
                <a:solidFill>
                  <a:srgbClr val="990000"/>
                </a:solidFill>
                <a:latin typeface="Garamond" panose="02020404030301010803" pitchFamily="18" charset="0"/>
              </a:rPr>
              <a:t>OHSAS 18</a:t>
            </a:r>
            <a:r>
              <a:rPr lang="bg-BG" altLang="bg-BG" sz="2400" b="1">
                <a:solidFill>
                  <a:srgbClr val="9900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 b="1" noProof="1">
                <a:solidFill>
                  <a:srgbClr val="990000"/>
                </a:solidFill>
                <a:latin typeface="Garamond" panose="02020404030301010803" pitchFamily="18" charset="0"/>
              </a:rPr>
              <a:t>001</a:t>
            </a:r>
            <a:r>
              <a:rPr lang="bg-BG" altLang="bg-BG" sz="2400">
                <a:solidFill>
                  <a:srgbClr val="FF9900"/>
                </a:solidFill>
                <a:latin typeface="Garamond" panose="02020404030301010803" pitchFamily="18" charset="0"/>
              </a:rPr>
              <a:t> </a:t>
            </a:r>
            <a:r>
              <a:rPr lang="bg-BG" altLang="bg-BG" sz="2400">
                <a:latin typeface="Garamond" panose="02020404030301010803" pitchFamily="18" charset="0"/>
              </a:rPr>
              <a:t>за безопасни                                                             условия на труд:  </a:t>
            </a:r>
          </a:p>
          <a:p>
            <a:pPr eaLnBrk="1" hangingPunct="1">
              <a:buSzTx/>
              <a:buFont typeface="Wingdings" panose="05000000000000000000" pitchFamily="2" charset="2"/>
              <a:buNone/>
            </a:pPr>
            <a:r>
              <a:rPr lang="bg-BG" altLang="bg-BG" sz="2400" b="1" u="sng" noProof="1">
                <a:latin typeface="Garamond" panose="02020404030301010803" pitchFamily="18" charset="0"/>
              </a:rPr>
              <a:t>първи в </a:t>
            </a:r>
            <a:r>
              <a:rPr lang="bg-BG" altLang="bg-BG" sz="2400" b="1" u="sng">
                <a:latin typeface="Garamond" panose="02020404030301010803" pitchFamily="18" charset="0"/>
              </a:rPr>
              <a:t>българския минен бранш</a:t>
            </a:r>
            <a:endParaRPr lang="bg-BG" altLang="bg-BG" sz="2400" b="1" u="sng">
              <a:solidFill>
                <a:srgbClr val="FF0000"/>
              </a:solidFill>
              <a:latin typeface="Garamond" panose="02020404030301010803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bg-BG" altLang="bg-BG" sz="1800" b="1" u="sng"/>
          </a:p>
        </p:txBody>
      </p:sp>
      <p:pic>
        <p:nvPicPr>
          <p:cNvPr id="14341" name="Picture 50" descr="\\fileserver\Share\Biblioteka\Sertifikati New_3_BG_2012-2015\Sertifikat ISO_18 001_2012-2015_B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75" y="4352925"/>
            <a:ext cx="125412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51" descr="\\fileserver\Share\Biblioteka\Sertifikati New_3_BG_2012-2015\Sertifikat ISO_9001_2012-2015_B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75" y="2492375"/>
            <a:ext cx="1195388" cy="171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52" descr="\\fileserver\Share\Biblioteka\Sertifikati New_3_BG_2012-2015\Sertifikat ISO_14001_2012-2015_B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4352925"/>
            <a:ext cx="1255712" cy="178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-19050" y="404813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Международни стандарти</a:t>
            </a:r>
          </a:p>
        </p:txBody>
      </p:sp>
      <p:grpSp>
        <p:nvGrpSpPr>
          <p:cNvPr id="1434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4346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7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-23813" y="404813"/>
            <a:ext cx="9144001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Решаващ принос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развитието на община Панагюрище</a:t>
            </a:r>
          </a:p>
        </p:txBody>
      </p:sp>
      <p:grpSp>
        <p:nvGrpSpPr>
          <p:cNvPr id="16389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6391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2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395288" y="2492375"/>
            <a:ext cx="8748712" cy="3740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bg-BG" sz="2400" dirty="0">
                <a:latin typeface="Arial" charset="0"/>
              </a:rPr>
              <a:t>  </a:t>
            </a:r>
            <a:r>
              <a:rPr lang="bg-BG" sz="2400" i="1" dirty="0">
                <a:latin typeface="+mj-lt"/>
              </a:rPr>
              <a:t>Дейността ни се осъществява върху</a:t>
            </a:r>
            <a:r>
              <a:rPr lang="bg-BG" sz="2400" dirty="0">
                <a:latin typeface="+mj-lt"/>
              </a:rPr>
              <a:t>                                                         </a:t>
            </a:r>
            <a:r>
              <a:rPr lang="bg-BG" sz="2400" b="1" i="1" dirty="0">
                <a:latin typeface="+mj-lt"/>
              </a:rPr>
              <a:t>1,96 % </a:t>
            </a:r>
            <a:r>
              <a:rPr lang="bg-BG" sz="2400" i="1" dirty="0">
                <a:latin typeface="+mj-lt"/>
              </a:rPr>
              <a:t>от територията на община Панагюрище</a:t>
            </a:r>
            <a:r>
              <a:rPr lang="bg-BG" sz="2400" dirty="0">
                <a:latin typeface="+mj-lt"/>
              </a:rPr>
              <a:t>.</a:t>
            </a:r>
          </a:p>
          <a:p>
            <a:pPr algn="ctr" eaLnBrk="1" hangingPunct="1">
              <a:defRPr/>
            </a:pPr>
            <a:endParaRPr lang="en-US" sz="900" dirty="0">
              <a:latin typeface="+mj-lt"/>
            </a:endParaRPr>
          </a:p>
          <a:p>
            <a:pPr algn="ctr" eaLnBrk="1" hangingPunct="1">
              <a:defRPr/>
            </a:pPr>
            <a:r>
              <a:rPr lang="bg-BG" sz="2000" dirty="0">
                <a:latin typeface="+mj-lt"/>
              </a:rPr>
              <a:t>Компанията безусловно спазва емисионните органичения                                              по всички показатели  за опазване на околната среда,                                               съгласно европейските и българските нормативни изисквания.</a:t>
            </a:r>
            <a:endParaRPr lang="bg-BG" sz="1400" b="1" dirty="0">
              <a:latin typeface="Garamond" pitchFamily="18" charset="0"/>
            </a:endParaRPr>
          </a:p>
          <a:p>
            <a:pPr algn="ctr" eaLnBrk="1" hangingPunct="1">
              <a:defRPr/>
            </a:pPr>
            <a:r>
              <a:rPr lang="bg-BG" sz="2400" b="1" dirty="0">
                <a:latin typeface="Garamond" pitchFamily="18" charset="0"/>
              </a:rPr>
              <a:t>„Асарел-Медет” АД осигурява:</a:t>
            </a:r>
          </a:p>
          <a:p>
            <a:pPr algn="ctr" eaLnBrk="1" hangingPunct="1">
              <a:defRPr/>
            </a:pPr>
            <a:r>
              <a:rPr lang="bg-BG" sz="2400" b="1" dirty="0">
                <a:latin typeface="Garamond" pitchFamily="18" charset="0"/>
              </a:rPr>
              <a:t>Над</a:t>
            </a:r>
            <a:r>
              <a:rPr lang="ru-RU" sz="2400" b="1" dirty="0">
                <a:latin typeface="Garamond" pitchFamily="18" charset="0"/>
              </a:rPr>
              <a:t> 90 % </a:t>
            </a:r>
            <a:r>
              <a:rPr lang="bg-BG" sz="2400" dirty="0">
                <a:latin typeface="Garamond" pitchFamily="18" charset="0"/>
              </a:rPr>
              <a:t>от внесените данъци в републиканския бюджет                          от предприятията в общината.</a:t>
            </a:r>
            <a:endParaRPr lang="en-US" sz="2400" dirty="0">
              <a:latin typeface="Garamond" pitchFamily="18" charset="0"/>
            </a:endParaRPr>
          </a:p>
          <a:p>
            <a:pPr algn="ctr" eaLnBrk="1" hangingPunct="1">
              <a:defRPr/>
            </a:pPr>
            <a:r>
              <a:rPr lang="bg-BG" sz="2400" b="1" dirty="0">
                <a:latin typeface="Garamond" pitchFamily="18" charset="0"/>
              </a:rPr>
              <a:t>Над 80% </a:t>
            </a:r>
            <a:r>
              <a:rPr lang="bg-BG" sz="2400" dirty="0">
                <a:latin typeface="Garamond" pitchFamily="18" charset="0"/>
              </a:rPr>
              <a:t>от обема на произведената стокова продукция                           от предприятията  в общината.</a:t>
            </a:r>
            <a:endParaRPr lang="en-US" sz="24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113" y="260350"/>
            <a:ext cx="9144000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Решаващ принос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развитието на община Панагюрище</a:t>
            </a:r>
          </a:p>
        </p:txBody>
      </p:sp>
      <p:grpSp>
        <p:nvGrpSpPr>
          <p:cNvPr id="18437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18439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0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8" name="Rectangle 12"/>
          <p:cNvSpPr>
            <a:spLocks noChangeArrowheads="1"/>
          </p:cNvSpPr>
          <p:nvPr/>
        </p:nvSpPr>
        <p:spPr bwMode="auto">
          <a:xfrm>
            <a:off x="198438" y="2708275"/>
            <a:ext cx="8747125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„Асарел-Медет” АД осигурява: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000" b="1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Над 70% от постъпленията от местни данъци и такси и                          над 30% от всички приходи </a:t>
            </a:r>
            <a:r>
              <a:rPr lang="bg-BG" altLang="bg-BG" sz="2400">
                <a:latin typeface="Garamond" panose="02020404030301010803" pitchFamily="18" charset="0"/>
              </a:rPr>
              <a:t>в бюджета на Община Панагюрище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9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Над 60% </a:t>
            </a:r>
            <a:r>
              <a:rPr lang="bg-BG" altLang="bg-BG" sz="2400">
                <a:latin typeface="Garamond" panose="02020404030301010803" pitchFamily="18" charset="0"/>
              </a:rPr>
              <a:t>от паричните приходи на населението в общината,                                             без да се вземат предвид приходите от дивиденти на акционерите.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900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Над 30% </a:t>
            </a:r>
            <a:r>
              <a:rPr lang="bg-BG" altLang="bg-BG" sz="2400">
                <a:latin typeface="Garamond" panose="02020404030301010803" pitchFamily="18" charset="0"/>
              </a:rPr>
              <a:t>от заетите работни места в стопанския сектор на общината плюс други 6400 работни места в общината и страната, обслужващи компанията.</a:t>
            </a:r>
            <a:endParaRPr lang="bg-BG" altLang="bg-BG" sz="2400" b="1">
              <a:solidFill>
                <a:srgbClr val="FF9900"/>
              </a:solidFill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353425" cy="1139825"/>
          </a:xfrm>
        </p:spPr>
        <p:txBody>
          <a:bodyPr/>
          <a:lstStyle/>
          <a:p>
            <a:pPr eaLnBrk="1" hangingPunct="1"/>
            <a:r>
              <a:rPr lang="bg-BG" altLang="bg-BG" sz="1600" smtClean="0"/>
              <a:t/>
            </a:r>
            <a:br>
              <a:rPr lang="bg-BG" altLang="bg-BG" sz="1600" smtClean="0"/>
            </a:br>
            <a:r>
              <a:rPr lang="bg-BG" altLang="bg-BG" sz="1800" smtClean="0"/>
              <a:t/>
            </a:r>
            <a:br>
              <a:rPr lang="bg-BG" altLang="bg-BG" sz="1800" smtClean="0"/>
            </a:br>
            <a:endParaRPr lang="en-US" altLang="bg-BG" sz="3800" smtClean="0">
              <a:solidFill>
                <a:schemeClr val="tx1"/>
              </a:solidFill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1800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11113" y="260350"/>
            <a:ext cx="914400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endParaRPr lang="bg-BG" sz="3200" b="1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Принос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за социално-икономическия просперитет </a:t>
            </a:r>
          </a:p>
          <a:p>
            <a:pPr algn="ctr" eaLnBrk="1" hangingPunct="1">
              <a:defRPr/>
            </a:pPr>
            <a:r>
              <a:rPr lang="bg-BG" sz="32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 област Пазарджик</a:t>
            </a:r>
          </a:p>
        </p:txBody>
      </p:sp>
      <p:grpSp>
        <p:nvGrpSpPr>
          <p:cNvPr id="20485" name="Group 3"/>
          <p:cNvGrpSpPr>
            <a:grpSpLocks/>
          </p:cNvGrpSpPr>
          <p:nvPr/>
        </p:nvGrpSpPr>
        <p:grpSpPr bwMode="auto">
          <a:xfrm>
            <a:off x="611188" y="550863"/>
            <a:ext cx="5156200" cy="946150"/>
            <a:chOff x="287796" y="239336"/>
            <a:chExt cx="5515828" cy="1089328"/>
          </a:xfrm>
        </p:grpSpPr>
        <p:pic>
          <p:nvPicPr>
            <p:cNvPr id="20487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5" y="239336"/>
              <a:ext cx="3967929" cy="381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88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796" y="239336"/>
              <a:ext cx="1441940" cy="1089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6" name="Rectangle 12"/>
          <p:cNvSpPr>
            <a:spLocks noChangeArrowheads="1"/>
          </p:cNvSpPr>
          <p:nvPr/>
        </p:nvSpPr>
        <p:spPr bwMode="auto">
          <a:xfrm>
            <a:off x="719138" y="3357563"/>
            <a:ext cx="77057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 </a:t>
            </a:r>
            <a:r>
              <a:rPr lang="bg-BG" altLang="bg-BG" sz="2400" i="1">
                <a:latin typeface="Garamond" panose="02020404030301010803" pitchFamily="18" charset="0"/>
              </a:rPr>
              <a:t>Дейността на компанията се осъществява върху</a:t>
            </a:r>
            <a:r>
              <a:rPr lang="bg-BG" altLang="bg-BG" sz="2400">
                <a:latin typeface="Garamond" panose="02020404030301010803" pitchFamily="18" charset="0"/>
              </a:rPr>
              <a:t>                                                  </a:t>
            </a:r>
            <a:r>
              <a:rPr lang="bg-BG" altLang="bg-BG" sz="2400" b="1" i="1">
                <a:latin typeface="Garamond" panose="02020404030301010803" pitchFamily="18" charset="0"/>
              </a:rPr>
              <a:t>0,26 % </a:t>
            </a:r>
            <a:r>
              <a:rPr lang="bg-BG" altLang="bg-BG" sz="2400" i="1">
                <a:latin typeface="Garamond" panose="02020404030301010803" pitchFamily="18" charset="0"/>
              </a:rPr>
              <a:t>от територията на Пазарджишка област.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bg-BG" altLang="bg-BG" sz="2400" b="1" i="1">
              <a:latin typeface="Garamond" panose="02020404030301010803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„Асарел-Медет” АД  е най-големият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 b="1">
                <a:latin typeface="Garamond" panose="02020404030301010803" pitchFamily="18" charset="0"/>
              </a:rPr>
              <a:t>работодател и дарител в областта.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bg-BG" sz="2400" b="1">
              <a:latin typeface="Garamond" panose="02020404030301010803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bg-BG" altLang="bg-BG" sz="2400">
                <a:latin typeface="Garamond" panose="02020404030301010803" pitchFamily="18" charset="0"/>
              </a:rPr>
              <a:t> </a:t>
            </a:r>
            <a:endParaRPr lang="en-US" altLang="bg-BG" sz="240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29131</TotalTime>
  <Words>1872</Words>
  <Application>Microsoft Office PowerPoint</Application>
  <PresentationFormat>On-screen Show (4:3)</PresentationFormat>
  <Paragraphs>344</Paragraphs>
  <Slides>46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Garamond</vt:lpstr>
      <vt:lpstr>Wingdings</vt:lpstr>
      <vt:lpstr>Times New Roman</vt:lpstr>
      <vt:lpstr>Courier New</vt:lpstr>
      <vt:lpstr>Edge</vt:lpstr>
      <vt:lpstr>PowerPoint Presentation</vt:lpstr>
      <vt:lpstr>  </vt:lpstr>
      <vt:lpstr>PowerPoint Presentation</vt:lpstr>
      <vt:lpstr>PowerPoint Presentation</vt:lpstr>
      <vt:lpstr>  </vt:lpstr>
      <vt:lpstr>  </vt:lpstr>
      <vt:lpstr>  </vt:lpstr>
      <vt:lpstr>  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Дългосрочна перспектива  за работа и развитие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Asarel-Medet JSC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Корпоративната  социална отговорност  в нова Европа   ДОБРИ ПРАКТИКИ НА МЕСТНО НИВО</dc:title>
  <dc:creator>user</dc:creator>
  <cp:lastModifiedBy>Ани Алашка</cp:lastModifiedBy>
  <cp:revision>1459</cp:revision>
  <cp:lastPrinted>2015-06-15T12:12:00Z</cp:lastPrinted>
  <dcterms:created xsi:type="dcterms:W3CDTF">2007-10-03T10:21:17Z</dcterms:created>
  <dcterms:modified xsi:type="dcterms:W3CDTF">2016-06-30T08:24:22Z</dcterms:modified>
</cp:coreProperties>
</file>