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289" r:id="rId2"/>
    <p:sldId id="292" r:id="rId3"/>
    <p:sldId id="311" r:id="rId4"/>
    <p:sldId id="294" r:id="rId5"/>
    <p:sldId id="295" r:id="rId6"/>
    <p:sldId id="296" r:id="rId7"/>
    <p:sldId id="297" r:id="rId8"/>
    <p:sldId id="298" r:id="rId9"/>
    <p:sldId id="299" r:id="rId10"/>
    <p:sldId id="312" r:id="rId11"/>
    <p:sldId id="301" r:id="rId12"/>
    <p:sldId id="310" r:id="rId13"/>
  </p:sldIdLst>
  <p:sldSz cx="9144000" cy="6858000" type="screen4x3"/>
  <p:notesSz cx="6807200" cy="9939338"/>
  <p:defaultTextStyle>
    <a:defPPr>
      <a:defRPr lang="bg-BG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9900"/>
    <a:srgbClr val="FF9900"/>
    <a:srgbClr val="FFCC00"/>
    <a:srgbClr val="99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8799B23B-EC83-4686-B30A-512413B5E67A}" styleName="Light Style 3 - Acc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1626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D:\IVA\Desktop\&#1045;&#1052;&#1041;&#1060;%202016\602302_Podotraslovai_sreshti_US%20(Autosaved)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rgbClr val="669900"/>
            </a:soli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invertIfNegative val="0"/>
          <c:dPt>
            <c:idx val="3"/>
            <c:invertIfNegative val="0"/>
            <c:bubble3D val="0"/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tx1"/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defRPr>
                </a:pPr>
                <a:endParaRPr lang="bg-BG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trendline>
            <c:spPr>
              <a:ln w="19050" cap="rnd">
                <a:solidFill>
                  <a:srgbClr val="669900"/>
                </a:solidFill>
                <a:prstDash val="sysDash"/>
              </a:ln>
              <a:effectLst/>
            </c:spPr>
            <c:trendlineType val="linear"/>
            <c:dispRSqr val="0"/>
            <c:dispEq val="0"/>
          </c:trendline>
          <c:cat>
            <c:numRef>
              <c:f>Sheet1!$C$5:$C$8</c:f>
              <c:numCache>
                <c:formatCode>General</c:formatCode>
                <c:ptCount val="4"/>
                <c:pt idx="0">
                  <c:v>2010</c:v>
                </c:pt>
                <c:pt idx="1">
                  <c:v>2012</c:v>
                </c:pt>
                <c:pt idx="2">
                  <c:v>2014</c:v>
                </c:pt>
                <c:pt idx="3">
                  <c:v>2016</c:v>
                </c:pt>
              </c:numCache>
            </c:numRef>
          </c:cat>
          <c:val>
            <c:numRef>
              <c:f>Sheet1!$D$5:$D$8</c:f>
              <c:numCache>
                <c:formatCode>General</c:formatCode>
                <c:ptCount val="4"/>
                <c:pt idx="0">
                  <c:v>150</c:v>
                </c:pt>
                <c:pt idx="1">
                  <c:v>170</c:v>
                </c:pt>
                <c:pt idx="2">
                  <c:v>210</c:v>
                </c:pt>
                <c:pt idx="3">
                  <c:v>250</c:v>
                </c:pt>
              </c:numCache>
            </c:numRef>
          </c:val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100"/>
        <c:overlap val="-24"/>
        <c:axId val="237820152"/>
        <c:axId val="237820544"/>
      </c:barChart>
      <c:catAx>
        <c:axId val="23782015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85000"/>
                    <a:lumOff val="1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pPr>
            <a:endParaRPr lang="bg-BG"/>
          </a:p>
        </c:txPr>
        <c:crossAx val="237820544"/>
        <c:crosses val="autoZero"/>
        <c:auto val="1"/>
        <c:lblAlgn val="ctr"/>
        <c:lblOffset val="100"/>
        <c:noMultiLvlLbl val="0"/>
      </c:catAx>
      <c:valAx>
        <c:axId val="237820544"/>
        <c:scaling>
          <c:orientation val="minMax"/>
          <c:max val="25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one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bg-BG"/>
          </a:p>
        </c:txPr>
        <c:crossAx val="23782015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latin typeface="Arial" panose="020B0604020202020204" pitchFamily="34" charset="0"/>
          <a:cs typeface="Arial" panose="020B0604020202020204" pitchFamily="34" charset="0"/>
        </a:defRPr>
      </a:pPr>
      <a:endParaRPr lang="bg-BG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lt1"/>
    </cs:fontRef>
  </cs:dataPoint>
  <cs:dataPoint3D>
    <cs:lnRef idx="0"/>
    <cs:fillRef idx="3">
      <cs:styleClr val="auto"/>
    </cs:fillRef>
    <cs:effectRef idx="3"/>
    <cs:fontRef idx="minor">
      <a:schemeClr val="lt1"/>
    </cs:fontRef>
  </cs:dataPoint3D>
  <cs:dataPointLine>
    <cs:lnRef idx="0">
      <cs:styleClr val="auto"/>
    </cs:lnRef>
    <cs:fillRef idx="3"/>
    <cs:effectRef idx="3"/>
    <cs:fontRef idx="minor">
      <a:schemeClr val="lt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lt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lt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lt1"/>
    </cs:fontRef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30DE605-9704-4F36-A8AD-09C1FFA693BD}" type="doc">
      <dgm:prSet loTypeId="urn:microsoft.com/office/officeart/2005/8/layout/default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01A68375-7B68-4DB9-BDC6-02B50A63BD06}">
      <dgm:prSet phldrT="[Text]"/>
      <dgm:spPr/>
      <dgm:t>
        <a:bodyPr/>
        <a:lstStyle/>
        <a:p>
          <a:r>
            <a:rPr lang="bg-BG" i="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Пазари. Инвестиции. Рискове</a:t>
          </a:r>
          <a:endParaRPr lang="en-US" i="0" dirty="0"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endParaRPr>
        </a:p>
      </dgm:t>
    </dgm:pt>
    <dgm:pt modelId="{C182BCE8-B1EF-4925-9E48-9907DF95F896}" type="parTrans" cxnId="{CB7C6EE3-A1C7-47BE-B808-28E4C1E1ECE5}">
      <dgm:prSet/>
      <dgm:spPr/>
      <dgm:t>
        <a:bodyPr/>
        <a:lstStyle/>
        <a:p>
          <a:endParaRPr lang="en-US" i="0"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endParaRPr>
        </a:p>
      </dgm:t>
    </dgm:pt>
    <dgm:pt modelId="{76C70A5B-E1CD-4F86-B2E0-77FB359C455A}" type="sibTrans" cxnId="{CB7C6EE3-A1C7-47BE-B808-28E4C1E1ECE5}">
      <dgm:prSet/>
      <dgm:spPr/>
      <dgm:t>
        <a:bodyPr/>
        <a:lstStyle/>
        <a:p>
          <a:endParaRPr lang="en-US" i="0"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endParaRPr>
        </a:p>
      </dgm:t>
    </dgm:pt>
    <dgm:pt modelId="{C0792A26-2B83-4FB0-B07C-79AC00656B04}">
      <dgm:prSet phldrT="[Text]"/>
      <dgm:spPr/>
      <dgm:t>
        <a:bodyPr/>
        <a:lstStyle/>
        <a:p>
          <a:r>
            <a:rPr lang="bg-BG" i="0" dirty="0" err="1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Реиндустриализация</a:t>
          </a:r>
          <a:endParaRPr lang="en-US" i="0" dirty="0"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endParaRPr>
        </a:p>
      </dgm:t>
    </dgm:pt>
    <dgm:pt modelId="{9A8956B7-8495-4CC6-8D2C-B12069A29370}" type="parTrans" cxnId="{D9202B07-1587-4B2D-842C-29785D9B28B1}">
      <dgm:prSet/>
      <dgm:spPr/>
      <dgm:t>
        <a:bodyPr/>
        <a:lstStyle/>
        <a:p>
          <a:endParaRPr lang="en-US" i="0"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endParaRPr>
        </a:p>
      </dgm:t>
    </dgm:pt>
    <dgm:pt modelId="{D203D792-EE9B-483E-8988-879BC01127BB}" type="sibTrans" cxnId="{D9202B07-1587-4B2D-842C-29785D9B28B1}">
      <dgm:prSet/>
      <dgm:spPr/>
      <dgm:t>
        <a:bodyPr/>
        <a:lstStyle/>
        <a:p>
          <a:endParaRPr lang="en-US" i="0"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endParaRPr>
        </a:p>
      </dgm:t>
    </dgm:pt>
    <dgm:pt modelId="{19D64EC2-9034-45D5-A064-4ABAE865E2DD}">
      <dgm:prSet phldrT="[Text]"/>
      <dgm:spPr/>
      <dgm:t>
        <a:bodyPr/>
        <a:lstStyle/>
        <a:p>
          <a:r>
            <a:rPr lang="bg-BG" i="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Хоризонт 2020</a:t>
          </a:r>
          <a:endParaRPr lang="en-US" i="0" dirty="0"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endParaRPr>
        </a:p>
      </dgm:t>
    </dgm:pt>
    <dgm:pt modelId="{D2884B88-8F4A-410F-8504-4652711DF436}" type="parTrans" cxnId="{CCD6D6BC-1BE2-4780-AF4D-EF2C70639A32}">
      <dgm:prSet/>
      <dgm:spPr/>
      <dgm:t>
        <a:bodyPr/>
        <a:lstStyle/>
        <a:p>
          <a:endParaRPr lang="en-US" i="0"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endParaRPr>
        </a:p>
      </dgm:t>
    </dgm:pt>
    <dgm:pt modelId="{AF0EEA68-5E2A-43DF-8F1F-B77EE0944DFD}" type="sibTrans" cxnId="{CCD6D6BC-1BE2-4780-AF4D-EF2C70639A32}">
      <dgm:prSet/>
      <dgm:spPr/>
      <dgm:t>
        <a:bodyPr/>
        <a:lstStyle/>
        <a:p>
          <a:endParaRPr lang="en-US" i="0"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endParaRPr>
        </a:p>
      </dgm:t>
    </dgm:pt>
    <dgm:pt modelId="{13195869-E377-4C51-871F-DBF0EC3569A8}">
      <dgm:prSet phldrT="[Text]"/>
      <dgm:spPr/>
      <dgm:t>
        <a:bodyPr/>
        <a:lstStyle/>
        <a:p>
          <a:r>
            <a:rPr lang="bg-BG" i="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Устойчиво развитие</a:t>
          </a:r>
          <a:endParaRPr lang="en-US" i="0" dirty="0"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endParaRPr>
        </a:p>
      </dgm:t>
    </dgm:pt>
    <dgm:pt modelId="{B9AE9310-7EF6-4628-B9FE-B2E1D40B9BE0}" type="parTrans" cxnId="{9427EE54-2DDA-4CCF-BD10-16ADE6E53585}">
      <dgm:prSet/>
      <dgm:spPr/>
      <dgm:t>
        <a:bodyPr/>
        <a:lstStyle/>
        <a:p>
          <a:endParaRPr lang="en-US" i="0"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endParaRPr>
        </a:p>
      </dgm:t>
    </dgm:pt>
    <dgm:pt modelId="{56A8B88C-5AD1-4331-992B-A24E6D55F577}" type="sibTrans" cxnId="{9427EE54-2DDA-4CCF-BD10-16ADE6E53585}">
      <dgm:prSet/>
      <dgm:spPr/>
      <dgm:t>
        <a:bodyPr/>
        <a:lstStyle/>
        <a:p>
          <a:endParaRPr lang="en-US" i="0"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endParaRPr>
        </a:p>
      </dgm:t>
    </dgm:pt>
    <dgm:pt modelId="{55D42BE9-A701-4652-8E6D-94C934AEC756}" type="pres">
      <dgm:prSet presAssocID="{630DE605-9704-4F36-A8AD-09C1FFA693BD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89CB2706-ED99-4F52-9AB1-25285DEA4C36}" type="pres">
      <dgm:prSet presAssocID="{01A68375-7B68-4DB9-BDC6-02B50A63BD06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7B91DA7-01BC-44D4-B6FD-9D3DAF9E8C3B}" type="pres">
      <dgm:prSet presAssocID="{76C70A5B-E1CD-4F86-B2E0-77FB359C455A}" presName="sibTrans" presStyleCnt="0"/>
      <dgm:spPr/>
    </dgm:pt>
    <dgm:pt modelId="{03BE8E81-CBF3-412D-A6C5-57BF4773E018}" type="pres">
      <dgm:prSet presAssocID="{C0792A26-2B83-4FB0-B07C-79AC00656B04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736CE73-EB4A-4F4A-B1B5-6D154632D3E7}" type="pres">
      <dgm:prSet presAssocID="{D203D792-EE9B-483E-8988-879BC01127BB}" presName="sibTrans" presStyleCnt="0"/>
      <dgm:spPr/>
    </dgm:pt>
    <dgm:pt modelId="{3AFD3B8C-C734-4976-AA1E-D70E6067C3C2}" type="pres">
      <dgm:prSet presAssocID="{19D64EC2-9034-45D5-A064-4ABAE865E2DD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7873ED6-197D-4726-AFF0-B5AE3BC58E7D}" type="pres">
      <dgm:prSet presAssocID="{AF0EEA68-5E2A-43DF-8F1F-B77EE0944DFD}" presName="sibTrans" presStyleCnt="0"/>
      <dgm:spPr/>
    </dgm:pt>
    <dgm:pt modelId="{F400EE1A-078C-4120-A833-181E76A3067D}" type="pres">
      <dgm:prSet presAssocID="{13195869-E377-4C51-871F-DBF0EC3569A8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FABF5E97-152D-442E-95F9-7600D37C0356}" type="presOf" srcId="{C0792A26-2B83-4FB0-B07C-79AC00656B04}" destId="{03BE8E81-CBF3-412D-A6C5-57BF4773E018}" srcOrd="0" destOrd="0" presId="urn:microsoft.com/office/officeart/2005/8/layout/default"/>
    <dgm:cxn modelId="{D9202B07-1587-4B2D-842C-29785D9B28B1}" srcId="{630DE605-9704-4F36-A8AD-09C1FFA693BD}" destId="{C0792A26-2B83-4FB0-B07C-79AC00656B04}" srcOrd="1" destOrd="0" parTransId="{9A8956B7-8495-4CC6-8D2C-B12069A29370}" sibTransId="{D203D792-EE9B-483E-8988-879BC01127BB}"/>
    <dgm:cxn modelId="{18E6E1B2-72BF-4AE2-BD2D-85D5D500E720}" type="presOf" srcId="{13195869-E377-4C51-871F-DBF0EC3569A8}" destId="{F400EE1A-078C-4120-A833-181E76A3067D}" srcOrd="0" destOrd="0" presId="urn:microsoft.com/office/officeart/2005/8/layout/default"/>
    <dgm:cxn modelId="{A3ED2B22-31A0-4A15-A30E-35F69AA47C1A}" type="presOf" srcId="{19D64EC2-9034-45D5-A064-4ABAE865E2DD}" destId="{3AFD3B8C-C734-4976-AA1E-D70E6067C3C2}" srcOrd="0" destOrd="0" presId="urn:microsoft.com/office/officeart/2005/8/layout/default"/>
    <dgm:cxn modelId="{2835A66F-1FD3-4FAA-8F1C-92C1CB7D222E}" type="presOf" srcId="{630DE605-9704-4F36-A8AD-09C1FFA693BD}" destId="{55D42BE9-A701-4652-8E6D-94C934AEC756}" srcOrd="0" destOrd="0" presId="urn:microsoft.com/office/officeart/2005/8/layout/default"/>
    <dgm:cxn modelId="{9427EE54-2DDA-4CCF-BD10-16ADE6E53585}" srcId="{630DE605-9704-4F36-A8AD-09C1FFA693BD}" destId="{13195869-E377-4C51-871F-DBF0EC3569A8}" srcOrd="3" destOrd="0" parTransId="{B9AE9310-7EF6-4628-B9FE-B2E1D40B9BE0}" sibTransId="{56A8B88C-5AD1-4331-992B-A24E6D55F577}"/>
    <dgm:cxn modelId="{CCD6D6BC-1BE2-4780-AF4D-EF2C70639A32}" srcId="{630DE605-9704-4F36-A8AD-09C1FFA693BD}" destId="{19D64EC2-9034-45D5-A064-4ABAE865E2DD}" srcOrd="2" destOrd="0" parTransId="{D2884B88-8F4A-410F-8504-4652711DF436}" sibTransId="{AF0EEA68-5E2A-43DF-8F1F-B77EE0944DFD}"/>
    <dgm:cxn modelId="{CB7C6EE3-A1C7-47BE-B808-28E4C1E1ECE5}" srcId="{630DE605-9704-4F36-A8AD-09C1FFA693BD}" destId="{01A68375-7B68-4DB9-BDC6-02B50A63BD06}" srcOrd="0" destOrd="0" parTransId="{C182BCE8-B1EF-4925-9E48-9907DF95F896}" sibTransId="{76C70A5B-E1CD-4F86-B2E0-77FB359C455A}"/>
    <dgm:cxn modelId="{CD0F2A19-EE18-4309-85CF-1832A97152DB}" type="presOf" srcId="{01A68375-7B68-4DB9-BDC6-02B50A63BD06}" destId="{89CB2706-ED99-4F52-9AB1-25285DEA4C36}" srcOrd="0" destOrd="0" presId="urn:microsoft.com/office/officeart/2005/8/layout/default"/>
    <dgm:cxn modelId="{62C2B2CC-724B-4AA5-B1EA-A05A772742C5}" type="presParOf" srcId="{55D42BE9-A701-4652-8E6D-94C934AEC756}" destId="{89CB2706-ED99-4F52-9AB1-25285DEA4C36}" srcOrd="0" destOrd="0" presId="urn:microsoft.com/office/officeart/2005/8/layout/default"/>
    <dgm:cxn modelId="{D23F8D48-04EF-46F1-9BC2-8EA96751BBB0}" type="presParOf" srcId="{55D42BE9-A701-4652-8E6D-94C934AEC756}" destId="{F7B91DA7-01BC-44D4-B6FD-9D3DAF9E8C3B}" srcOrd="1" destOrd="0" presId="urn:microsoft.com/office/officeart/2005/8/layout/default"/>
    <dgm:cxn modelId="{66FDF8D0-A3F1-4EAB-AC0C-445C1109A341}" type="presParOf" srcId="{55D42BE9-A701-4652-8E6D-94C934AEC756}" destId="{03BE8E81-CBF3-412D-A6C5-57BF4773E018}" srcOrd="2" destOrd="0" presId="urn:microsoft.com/office/officeart/2005/8/layout/default"/>
    <dgm:cxn modelId="{ED3B36AB-F036-4340-9380-BEFA9656147A}" type="presParOf" srcId="{55D42BE9-A701-4652-8E6D-94C934AEC756}" destId="{D736CE73-EB4A-4F4A-B1B5-6D154632D3E7}" srcOrd="3" destOrd="0" presId="urn:microsoft.com/office/officeart/2005/8/layout/default"/>
    <dgm:cxn modelId="{557D2B08-C030-4AC1-A90B-9AF16F705D81}" type="presParOf" srcId="{55D42BE9-A701-4652-8E6D-94C934AEC756}" destId="{3AFD3B8C-C734-4976-AA1E-D70E6067C3C2}" srcOrd="4" destOrd="0" presId="urn:microsoft.com/office/officeart/2005/8/layout/default"/>
    <dgm:cxn modelId="{CC140C32-72FF-4586-9872-FB14003D8FD5}" type="presParOf" srcId="{55D42BE9-A701-4652-8E6D-94C934AEC756}" destId="{B7873ED6-197D-4726-AFF0-B5AE3BC58E7D}" srcOrd="5" destOrd="0" presId="urn:microsoft.com/office/officeart/2005/8/layout/default"/>
    <dgm:cxn modelId="{08309710-54A5-4E27-9477-A1D3DF617DA7}" type="presParOf" srcId="{55D42BE9-A701-4652-8E6D-94C934AEC756}" destId="{F400EE1A-078C-4120-A833-181E76A3067D}" srcOrd="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50263" cy="49823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5349" y="1"/>
            <a:ext cx="2950263" cy="49823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0AF827B-C934-489E-B6DA-CB61248E16F1}" type="datetimeFigureOut">
              <a:rPr lang="en-US" smtClean="0"/>
              <a:t>6/30/2016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41102"/>
            <a:ext cx="2950263" cy="49823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5349" y="9441102"/>
            <a:ext cx="2950263" cy="49823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1090880-330B-4EFF-811C-1A1BD606F4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212692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787" cy="49869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5838" y="0"/>
            <a:ext cx="2949787" cy="49869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0A503C-6D0F-478D-911F-A495F3FC9D06}" type="datetimeFigureOut">
              <a:rPr lang="en-US" smtClean="0"/>
              <a:t>6/30/2016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66813" y="1243013"/>
            <a:ext cx="4473575" cy="33543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0721" y="4783307"/>
            <a:ext cx="5445760" cy="3913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40647"/>
            <a:ext cx="2949787" cy="49869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5838" y="9440647"/>
            <a:ext cx="2949787" cy="49869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D493BF5-FD52-4853-B34B-6E31CCE0F1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19474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493BF5-FD52-4853-B34B-6E31CCE0F154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94195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493BF5-FD52-4853-B34B-6E31CCE0F154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656671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493BF5-FD52-4853-B34B-6E31CCE0F154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99864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bg-B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16125E-71BA-40B8-AFF5-6E86BC8EBBA3}" type="datetimeFigureOut">
              <a:rPr lang="bg-BG" smtClean="0"/>
              <a:t>30.6.2016 г.</a:t>
            </a:fld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8BDC95-0580-49A9-B6AE-71F81E9B0A94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675921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16125E-71BA-40B8-AFF5-6E86BC8EBBA3}" type="datetimeFigureOut">
              <a:rPr lang="bg-BG" smtClean="0"/>
              <a:t>30.6.2016 г.</a:t>
            </a:fld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8BDC95-0580-49A9-B6AE-71F81E9B0A94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7701220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16125E-71BA-40B8-AFF5-6E86BC8EBBA3}" type="datetimeFigureOut">
              <a:rPr lang="bg-BG" smtClean="0"/>
              <a:t>30.6.2016 г.</a:t>
            </a:fld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8BDC95-0580-49A9-B6AE-71F81E9B0A94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0346675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16125E-71BA-40B8-AFF5-6E86BC8EBBA3}" type="datetimeFigureOut">
              <a:rPr lang="bg-BG" smtClean="0"/>
              <a:t>30.6.2016 г.</a:t>
            </a:fld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8BDC95-0580-49A9-B6AE-71F81E9B0A94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6155850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16125E-71BA-40B8-AFF5-6E86BC8EBBA3}" type="datetimeFigureOut">
              <a:rPr lang="bg-BG" smtClean="0"/>
              <a:t>30.6.2016 г.</a:t>
            </a:fld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8BDC95-0580-49A9-B6AE-71F81E9B0A94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7311617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16125E-71BA-40B8-AFF5-6E86BC8EBBA3}" type="datetimeFigureOut">
              <a:rPr lang="bg-BG" smtClean="0"/>
              <a:t>30.6.2016 г.</a:t>
            </a:fld>
            <a:endParaRPr lang="bg-B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8BDC95-0580-49A9-B6AE-71F81E9B0A94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8084624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16125E-71BA-40B8-AFF5-6E86BC8EBBA3}" type="datetimeFigureOut">
              <a:rPr lang="bg-BG" smtClean="0"/>
              <a:t>30.6.2016 г.</a:t>
            </a:fld>
            <a:endParaRPr lang="bg-BG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8BDC95-0580-49A9-B6AE-71F81E9B0A94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1632442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16125E-71BA-40B8-AFF5-6E86BC8EBBA3}" type="datetimeFigureOut">
              <a:rPr lang="bg-BG" smtClean="0"/>
              <a:t>30.6.2016 г.</a:t>
            </a:fld>
            <a:endParaRPr lang="bg-BG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8BDC95-0580-49A9-B6AE-71F81E9B0A94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7560364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16125E-71BA-40B8-AFF5-6E86BC8EBBA3}" type="datetimeFigureOut">
              <a:rPr lang="bg-BG" smtClean="0"/>
              <a:t>30.6.2016 г.</a:t>
            </a:fld>
            <a:endParaRPr lang="bg-BG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8BDC95-0580-49A9-B6AE-71F81E9B0A94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651043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16125E-71BA-40B8-AFF5-6E86BC8EBBA3}" type="datetimeFigureOut">
              <a:rPr lang="bg-BG" smtClean="0"/>
              <a:t>30.6.2016 г.</a:t>
            </a:fld>
            <a:endParaRPr lang="bg-B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8BDC95-0580-49A9-B6AE-71F81E9B0A94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5850826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bg-BG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16125E-71BA-40B8-AFF5-6E86BC8EBBA3}" type="datetimeFigureOut">
              <a:rPr lang="bg-BG" smtClean="0"/>
              <a:t>30.6.2016 г.</a:t>
            </a:fld>
            <a:endParaRPr lang="bg-B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8BDC95-0580-49A9-B6AE-71F81E9B0A94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30947316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16125E-71BA-40B8-AFF5-6E86BC8EBBA3}" type="datetimeFigureOut">
              <a:rPr lang="bg-BG" smtClean="0"/>
              <a:t>30.6.2016 г.</a:t>
            </a:fld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bg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8BDC95-0580-49A9-B6AE-71F81E9B0A94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9745165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bg-BG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eg"/><Relationship Id="rId3" Type="http://schemas.openxmlformats.org/officeDocument/2006/relationships/image" Target="../media/image14.jpeg"/><Relationship Id="rId7" Type="http://schemas.openxmlformats.org/officeDocument/2006/relationships/image" Target="../media/image1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mailto:director@bmgk-bg.org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jpe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30964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3"/>
          <p:cNvSpPr txBox="1">
            <a:spLocks/>
          </p:cNvSpPr>
          <p:nvPr/>
        </p:nvSpPr>
        <p:spPr>
          <a:xfrm>
            <a:off x="951720" y="447336"/>
            <a:ext cx="7772400" cy="74440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bg-BG" sz="2500" b="1" dirty="0" smtClean="0">
                <a:solidFill>
                  <a:srgbClr val="6699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Медийни партньорства</a:t>
            </a:r>
            <a:endParaRPr lang="ru-RU" sz="1800" dirty="0">
              <a:solidFill>
                <a:srgbClr val="6699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6007696" y="714687"/>
            <a:ext cx="2952328" cy="688583"/>
          </a:xfrm>
          <a:prstGeom prst="round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bg-BG" b="1" dirty="0" smtClean="0">
                <a:solidFill>
                  <a:prstClr val="white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Медиен интерес</a:t>
            </a:r>
            <a:endParaRPr lang="en-US" b="1" dirty="0">
              <a:solidFill>
                <a:prstClr val="white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FFEFC"/>
              </a:clrFrom>
              <a:clrTo>
                <a:srgbClr val="FFFEF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56386" y="2914722"/>
            <a:ext cx="1512168" cy="467853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24128" y="1966373"/>
            <a:ext cx="1944216" cy="49771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24128" y="2936539"/>
            <a:ext cx="2088232" cy="38005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64902" y="1952138"/>
            <a:ext cx="2018117" cy="754203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64902" y="2914722"/>
            <a:ext cx="2018117" cy="385859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3555" y="1966373"/>
            <a:ext cx="2017831" cy="6672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2966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3"/>
          <p:cNvSpPr txBox="1">
            <a:spLocks/>
          </p:cNvSpPr>
          <p:nvPr/>
        </p:nvSpPr>
        <p:spPr>
          <a:xfrm>
            <a:off x="1082225" y="513679"/>
            <a:ext cx="7772400" cy="74440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bg-BG" sz="2500" b="1" dirty="0" smtClean="0">
                <a:solidFill>
                  <a:srgbClr val="6699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Комуникация</a:t>
            </a:r>
            <a:endParaRPr lang="ru-RU" sz="2500" b="1" dirty="0">
              <a:solidFill>
                <a:srgbClr val="6699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115616" y="1916832"/>
            <a:ext cx="7124328" cy="29854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bg-BG" sz="16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Електронни циркуляри – ежемесечно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bg-BG" sz="16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Интернет-страница на ЕМБФ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bg-BG" sz="16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Профил на ЕМБФ в </a:t>
            </a:r>
            <a:r>
              <a:rPr lang="en-US" sz="16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LinkedIn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bg-BG" sz="16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Използване на платформата на БМГК – интернет страница, Профил в </a:t>
            </a:r>
            <a:r>
              <a:rPr lang="en-US" sz="16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LinkedIn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bg-BG" sz="1600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Прессъобщения</a:t>
            </a:r>
            <a:r>
              <a:rPr lang="bg-BG" sz="16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bg-BG" sz="16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Новини от място в платформата на БМГК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bg-BG" sz="16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Медийни партньорства</a:t>
            </a:r>
            <a:endParaRPr lang="bg-BG" sz="16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6007696" y="714687"/>
            <a:ext cx="2952328" cy="688583"/>
          </a:xfrm>
          <a:prstGeom prst="round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bg-BG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Успешно популяризиране</a:t>
            </a:r>
            <a:endParaRPr lang="en-US" b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9814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3"/>
          <p:cNvSpPr txBox="1">
            <a:spLocks/>
          </p:cNvSpPr>
          <p:nvPr/>
        </p:nvSpPr>
        <p:spPr>
          <a:xfrm>
            <a:off x="1034905" y="481262"/>
            <a:ext cx="8132440" cy="74440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bg-BG" sz="2500" b="1" dirty="0" smtClean="0">
                <a:solidFill>
                  <a:srgbClr val="6699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За контакти</a:t>
            </a:r>
            <a:endParaRPr lang="ru-RU" sz="2500" b="1" dirty="0">
              <a:solidFill>
                <a:srgbClr val="6699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904056" y="1700306"/>
            <a:ext cx="6237114" cy="10310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100"/>
              </a:spcBef>
              <a:spcAft>
                <a:spcPts val="100"/>
              </a:spcAft>
            </a:pPr>
            <a:r>
              <a:rPr lang="ru-RU" sz="1400" b="1" dirty="0" smtClean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ИНЖ. ИВАН АНДРЕЕВ</a:t>
            </a:r>
          </a:p>
          <a:p>
            <a:pPr>
              <a:spcBef>
                <a:spcPts val="100"/>
              </a:spcBef>
              <a:spcAft>
                <a:spcPts val="100"/>
              </a:spcAft>
            </a:pPr>
            <a:r>
              <a:rPr lang="ru-RU" sz="1400" dirty="0" smtClean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Изпълнителен директор и член на УС на БМГК</a:t>
            </a:r>
          </a:p>
          <a:p>
            <a:pPr>
              <a:spcBef>
                <a:spcPts val="100"/>
              </a:spcBef>
              <a:spcAft>
                <a:spcPts val="100"/>
              </a:spcAft>
            </a:pPr>
            <a:r>
              <a:rPr lang="en-US" sz="1400" dirty="0" smtClean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hlinkClick r:id="rId3"/>
              </a:rPr>
              <a:t>director@bmgk-bg.org</a:t>
            </a:r>
            <a:endParaRPr lang="en-US" sz="1400" dirty="0" smtClean="0">
              <a:solidFill>
                <a:prstClr val="black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spcBef>
                <a:spcPts val="100"/>
              </a:spcBef>
              <a:spcAft>
                <a:spcPts val="100"/>
              </a:spcAft>
            </a:pPr>
            <a:r>
              <a:rPr lang="bg-BG" sz="1400" dirty="0" smtClean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+359 885464023</a:t>
            </a:r>
            <a:r>
              <a:rPr lang="ru-RU" sz="1400" dirty="0" smtClean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</a:p>
        </p:txBody>
      </p:sp>
      <p:sp>
        <p:nvSpPr>
          <p:cNvPr id="7" name="Rectangle 6"/>
          <p:cNvSpPr/>
          <p:nvPr/>
        </p:nvSpPr>
        <p:spPr>
          <a:xfrm>
            <a:off x="904056" y="3090848"/>
            <a:ext cx="6237114" cy="10310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100"/>
              </a:spcBef>
              <a:spcAft>
                <a:spcPts val="100"/>
              </a:spcAft>
            </a:pPr>
            <a:r>
              <a:rPr lang="ru-RU" sz="1400" b="1" dirty="0" smtClean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ИВА ОГНЯНОВА</a:t>
            </a:r>
          </a:p>
          <a:p>
            <a:pPr>
              <a:spcBef>
                <a:spcPts val="100"/>
              </a:spcBef>
              <a:spcAft>
                <a:spcPts val="100"/>
              </a:spcAft>
            </a:pPr>
            <a:r>
              <a:rPr lang="ru-RU" sz="1400" dirty="0" smtClean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Координатор Проекти, БМГК</a:t>
            </a:r>
          </a:p>
          <a:p>
            <a:pPr>
              <a:spcBef>
                <a:spcPts val="100"/>
              </a:spcBef>
              <a:spcAft>
                <a:spcPts val="100"/>
              </a:spcAft>
            </a:pPr>
            <a:r>
              <a:rPr lang="en-US" sz="1400" dirty="0" smtClean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hlinkClick r:id="rId3"/>
              </a:rPr>
              <a:t>Iva.ognyanova@bmgk-bg.org</a:t>
            </a:r>
            <a:endParaRPr lang="en-US" sz="1400" dirty="0" smtClean="0">
              <a:solidFill>
                <a:prstClr val="black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spcBef>
                <a:spcPts val="100"/>
              </a:spcBef>
              <a:spcAft>
                <a:spcPts val="100"/>
              </a:spcAft>
            </a:pPr>
            <a:r>
              <a:rPr lang="bg-BG" sz="1400" dirty="0" smtClean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+359 </a:t>
            </a:r>
            <a:r>
              <a:rPr lang="en-US" sz="1400" dirty="0" smtClean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884255127</a:t>
            </a:r>
            <a:endParaRPr lang="ru-RU" sz="1400" dirty="0" smtClean="0">
              <a:solidFill>
                <a:prstClr val="black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904056" y="4481390"/>
            <a:ext cx="6620272" cy="10310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100"/>
              </a:spcBef>
              <a:spcAft>
                <a:spcPts val="100"/>
              </a:spcAft>
            </a:pPr>
            <a:r>
              <a:rPr lang="bg-BG" sz="1400" b="1" dirty="0" smtClean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ДАНИЕЛ КИРЯКОВ</a:t>
            </a:r>
            <a:endParaRPr lang="ru-RU" sz="1400" b="1" dirty="0" smtClean="0">
              <a:solidFill>
                <a:prstClr val="black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spcBef>
                <a:spcPts val="100"/>
              </a:spcBef>
              <a:spcAft>
                <a:spcPts val="100"/>
              </a:spcAft>
            </a:pPr>
            <a:r>
              <a:rPr lang="ru-RU" sz="1400" dirty="0" smtClean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Връзки с обществеността и международни отношения, БМГК</a:t>
            </a:r>
          </a:p>
          <a:p>
            <a:pPr>
              <a:spcBef>
                <a:spcPts val="100"/>
              </a:spcBef>
              <a:spcAft>
                <a:spcPts val="100"/>
              </a:spcAft>
            </a:pPr>
            <a:r>
              <a:rPr lang="en-US" sz="1400" dirty="0" smtClean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hlinkClick r:id="rId3"/>
              </a:rPr>
              <a:t>Daniel.kiryakov@bmgk-bg.org</a:t>
            </a:r>
            <a:endParaRPr lang="en-US" sz="1400" dirty="0" smtClean="0">
              <a:solidFill>
                <a:prstClr val="black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spcBef>
                <a:spcPts val="100"/>
              </a:spcBef>
              <a:spcAft>
                <a:spcPts val="100"/>
              </a:spcAft>
            </a:pPr>
            <a:r>
              <a:rPr lang="bg-BG" sz="1400" dirty="0" smtClean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+359 </a:t>
            </a:r>
            <a:r>
              <a:rPr lang="en-US" sz="1400" dirty="0" smtClean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879889242</a:t>
            </a:r>
            <a:endParaRPr lang="ru-RU" sz="1400" dirty="0" smtClean="0">
              <a:solidFill>
                <a:prstClr val="black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4833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739660" y="1539497"/>
            <a:ext cx="7772400" cy="4536504"/>
          </a:xfrm>
        </p:spPr>
        <p:txBody>
          <a:bodyPr anchor="t">
            <a:noAutofit/>
          </a:bodyPr>
          <a:lstStyle/>
          <a:p>
            <a:pPr marL="1520825" algn="l"/>
            <a:r>
              <a:rPr lang="ru-RU" sz="1800" b="1" dirty="0" smtClean="0">
                <a:solidFill>
                  <a:srgbClr val="6699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Българска минно-геоложка камара</a:t>
            </a:r>
            <a:br>
              <a:rPr lang="ru-RU" sz="1800" b="1" dirty="0" smtClean="0">
                <a:solidFill>
                  <a:srgbClr val="6699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ru-RU" sz="12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БМГК</a:t>
            </a:r>
            <a:r>
              <a:rPr lang="ru-RU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 </a:t>
            </a:r>
            <a:r>
              <a:rPr lang="ru-RU" sz="12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е националнопредставителна неправителствена организация на бизнеса в областта на добива на подземни богатства и свързаните с това дейности в </a:t>
            </a:r>
            <a:r>
              <a:rPr lang="ru-RU" sz="12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България. Мисията й е да защитава </a:t>
            </a:r>
            <a:r>
              <a:rPr lang="ru-RU" sz="12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интересите на своите членове в съответствие с принципите на пазарната икономика, устойчивото развитие, законосъобразността и етичните </a:t>
            </a:r>
            <a:r>
              <a:rPr lang="ru-RU" sz="12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норми. </a:t>
            </a:r>
            <a:br>
              <a:rPr lang="ru-RU" sz="12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ru-RU" sz="2000" dirty="0" smtClean="0">
                <a:solidFill>
                  <a:srgbClr val="6699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/>
            </a:r>
            <a:br>
              <a:rPr lang="ru-RU" sz="2000" dirty="0" smtClean="0">
                <a:solidFill>
                  <a:srgbClr val="6699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ru-RU" sz="1800" b="1" dirty="0" smtClean="0">
                <a:solidFill>
                  <a:srgbClr val="6699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Министерство на енергетиката</a:t>
            </a:r>
            <a:r>
              <a:rPr lang="en-US" sz="2000" dirty="0" smtClean="0">
                <a:solidFill>
                  <a:srgbClr val="6699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/>
            </a:r>
            <a:br>
              <a:rPr lang="en-US" sz="2000" dirty="0" smtClean="0">
                <a:solidFill>
                  <a:srgbClr val="6699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bg-BG" sz="12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МЕ</a:t>
            </a:r>
            <a:r>
              <a:rPr lang="bg-BG" sz="12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е държавен орган, който отговаря за </a:t>
            </a:r>
            <a:r>
              <a:rPr lang="ru-RU" sz="12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осъществяването </a:t>
            </a:r>
            <a:r>
              <a:rPr lang="ru-RU" sz="12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на държавната политика </a:t>
            </a:r>
            <a:r>
              <a:rPr lang="ru-RU" sz="12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в България в </a:t>
            </a:r>
            <a:r>
              <a:rPr lang="ru-RU" sz="12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областта на </a:t>
            </a:r>
            <a:r>
              <a:rPr lang="ru-RU" sz="12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енергетиката, геоложките изследвания </a:t>
            </a:r>
            <a:r>
              <a:rPr lang="ru-RU" sz="12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и управлението на подземните богатства с цел устойчивото развитие на страната, националната сигурност и привличането на </a:t>
            </a:r>
            <a:r>
              <a:rPr lang="ru-RU" sz="12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инвеститори</a:t>
            </a:r>
            <a:r>
              <a:rPr lang="ru-RU" sz="12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  <a:r>
              <a:rPr lang="ru-RU" sz="1200" dirty="0" smtClean="0">
                <a:solidFill>
                  <a:srgbClr val="6699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/>
            </a:r>
            <a:br>
              <a:rPr lang="ru-RU" sz="1200" dirty="0" smtClean="0">
                <a:solidFill>
                  <a:srgbClr val="6699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ru-RU" sz="2000" dirty="0">
                <a:solidFill>
                  <a:srgbClr val="6699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/>
            </a:r>
            <a:br>
              <a:rPr lang="ru-RU" sz="2000" dirty="0">
                <a:solidFill>
                  <a:srgbClr val="6699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ru-RU" sz="1800" b="1" dirty="0" smtClean="0">
                <a:solidFill>
                  <a:srgbClr val="6699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Европейска асоциация на минните индустрии</a:t>
            </a:r>
            <a:r>
              <a:rPr lang="ru-RU" sz="2000" dirty="0">
                <a:solidFill>
                  <a:srgbClr val="6699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/>
            </a:r>
            <a:br>
              <a:rPr lang="ru-RU" sz="2000" dirty="0">
                <a:solidFill>
                  <a:srgbClr val="6699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ru-RU" sz="12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Евромин</a:t>
            </a:r>
            <a:r>
              <a:rPr lang="ru-RU" sz="12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представлява европейската минна индустрия, чиято основна </a:t>
            </a:r>
            <a:r>
              <a:rPr lang="ru-RU" sz="12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цел </a:t>
            </a:r>
            <a:r>
              <a:rPr lang="ru-RU" sz="12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е </a:t>
            </a:r>
            <a:r>
              <a:rPr lang="ru-RU" sz="12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да насърчава индустрията и да поддържа отношенията </a:t>
            </a:r>
            <a:r>
              <a:rPr lang="ru-RU" sz="12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с </a:t>
            </a:r>
            <a:r>
              <a:rPr lang="ru-RU" sz="12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европейските институции на всички нива. </a:t>
            </a:r>
            <a:r>
              <a:rPr lang="ru-RU" sz="12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/>
            </a:r>
            <a:br>
              <a:rPr lang="ru-RU" sz="12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ru-RU" sz="12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Асоциацията предоставя </a:t>
            </a:r>
            <a:r>
              <a:rPr lang="ru-RU" sz="12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услуги на своите членове по отношение на политиката на ЕС и служи като мрежа за сътрудничество и обмен на информация в рамките на сектора в </a:t>
            </a:r>
            <a:r>
              <a:rPr lang="ru-RU" sz="12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Европа</a:t>
            </a:r>
            <a:r>
              <a:rPr lang="ru-RU" sz="12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 </a:t>
            </a:r>
          </a:p>
        </p:txBody>
      </p:sp>
      <p:sp>
        <p:nvSpPr>
          <p:cNvPr id="6" name="Title 3"/>
          <p:cNvSpPr txBox="1">
            <a:spLocks/>
          </p:cNvSpPr>
          <p:nvPr/>
        </p:nvSpPr>
        <p:spPr>
          <a:xfrm>
            <a:off x="1187624" y="476672"/>
            <a:ext cx="7772400" cy="74440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sz="2500" b="1" dirty="0" smtClean="0">
                <a:solidFill>
                  <a:srgbClr val="6699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Организатори</a:t>
            </a:r>
            <a:endParaRPr lang="en-US" sz="2500" b="1" dirty="0" smtClean="0">
              <a:solidFill>
                <a:srgbClr val="6699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239142" y="3165025"/>
            <a:ext cx="1034903" cy="88866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39660" y="4509120"/>
            <a:ext cx="1477188" cy="667117"/>
          </a:xfrm>
          <a:prstGeom prst="rect">
            <a:avLst/>
          </a:prstGeom>
        </p:spPr>
      </p:pic>
      <p:sp>
        <p:nvSpPr>
          <p:cNvPr id="9" name="Rounded Rectangle 8"/>
          <p:cNvSpPr/>
          <p:nvPr/>
        </p:nvSpPr>
        <p:spPr>
          <a:xfrm>
            <a:off x="6007696" y="714687"/>
            <a:ext cx="2952328" cy="688583"/>
          </a:xfrm>
          <a:prstGeom prst="round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bg-BG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Авторитет</a:t>
            </a:r>
            <a:endParaRPr lang="en-US" b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9380" y="1676511"/>
            <a:ext cx="1924665" cy="6930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4247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755576" y="1641285"/>
            <a:ext cx="7772400" cy="4769823"/>
          </a:xfrm>
        </p:spPr>
        <p:txBody>
          <a:bodyPr anchor="t">
            <a:noAutofit/>
          </a:bodyPr>
          <a:lstStyle/>
          <a:p>
            <a:pPr marL="1520825" algn="l">
              <a:spcBef>
                <a:spcPts val="0"/>
              </a:spcBef>
            </a:pPr>
            <a:r>
              <a:rPr lang="bg-BG" sz="1600" b="1" dirty="0" smtClean="0">
                <a:solidFill>
                  <a:srgbClr val="6699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Минно-геоложки университет „Св. Иван Рилски“</a:t>
            </a:r>
            <a:r>
              <a:rPr lang="ru-RU" sz="1600" b="1" dirty="0" smtClean="0">
                <a:solidFill>
                  <a:srgbClr val="6699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/>
            </a:r>
            <a:br>
              <a:rPr lang="ru-RU" sz="1600" b="1" dirty="0" smtClean="0">
                <a:solidFill>
                  <a:srgbClr val="6699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ru-RU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МГУ „Св. Иван Рилски” </a:t>
            </a:r>
            <a:r>
              <a:rPr lang="ru-RU" sz="12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е единствената държавна образователна и научна институция в страната, която </a:t>
            </a:r>
            <a:r>
              <a:rPr lang="ru-RU" sz="12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осигурява </a:t>
            </a:r>
            <a:r>
              <a:rPr lang="ru-RU" sz="12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научното обслужване и подготовка на висококвалифицирани специалисти за нуждите на минерално-суровинния отрасъл – гръбнакът на българската </a:t>
            </a:r>
            <a:r>
              <a:rPr lang="ru-RU" sz="12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икономика.</a:t>
            </a:r>
            <a:r>
              <a:rPr lang="ru-RU" sz="12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/>
            </a:r>
            <a:br>
              <a:rPr lang="ru-RU" sz="12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ru-RU" sz="12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/>
            </a:r>
            <a:br>
              <a:rPr lang="ru-RU" sz="12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ru-RU" sz="12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/>
            </a:r>
            <a:br>
              <a:rPr lang="ru-RU" sz="12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bg-BG" sz="1600" b="1" dirty="0" smtClean="0">
                <a:solidFill>
                  <a:srgbClr val="6699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Научно-технически съюз по минно дело, геология и металургия</a:t>
            </a:r>
            <a:br>
              <a:rPr lang="bg-BG" sz="1600" b="1" dirty="0" smtClean="0">
                <a:solidFill>
                  <a:srgbClr val="6699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ru-RU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НТС по МДГМ </a:t>
            </a:r>
            <a:r>
              <a:rPr lang="ru-RU" sz="12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е </a:t>
            </a:r>
            <a:r>
              <a:rPr lang="ru-RU" sz="12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творческо-професионално </a:t>
            </a:r>
            <a:r>
              <a:rPr lang="ru-RU" sz="12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сдружение с нестопанска </a:t>
            </a:r>
            <a:r>
              <a:rPr lang="ru-RU" sz="12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цел, в което членуват </a:t>
            </a:r>
            <a:r>
              <a:rPr lang="ru-RU" sz="12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над 1500 научни работници, инженери, техници и други специалисти в областта на минното дело, геологията и металургията и юридически лица от страната и чужбина, свързани с тази </a:t>
            </a:r>
            <a:r>
              <a:rPr lang="ru-RU" sz="12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дейност.</a:t>
            </a:r>
            <a:r>
              <a:rPr lang="ru-RU" sz="12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/>
            </a:r>
            <a:br>
              <a:rPr lang="ru-RU" sz="12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ru-RU" sz="12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/>
            </a:r>
            <a:br>
              <a:rPr lang="ru-RU" sz="12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ru-RU" sz="12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/>
            </a:r>
            <a:br>
              <a:rPr lang="ru-RU" sz="12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ru-RU" sz="1600" b="1" dirty="0" smtClean="0">
                <a:solidFill>
                  <a:srgbClr val="6699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Българска мрежа на Глобалния договор на ООН</a:t>
            </a:r>
            <a:r>
              <a:rPr lang="ru-RU" sz="1600" dirty="0">
                <a:solidFill>
                  <a:srgbClr val="6699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/>
            </a:r>
            <a:br>
              <a:rPr lang="ru-RU" sz="1600" dirty="0">
                <a:solidFill>
                  <a:srgbClr val="6699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ru-RU" sz="12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обединява </a:t>
            </a:r>
            <a:r>
              <a:rPr lang="ru-RU" sz="12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компании</a:t>
            </a:r>
            <a:r>
              <a:rPr lang="ru-RU" sz="12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</a:t>
            </a:r>
            <a:r>
              <a:rPr lang="ru-RU" sz="12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НПО и </a:t>
            </a:r>
            <a:r>
              <a:rPr lang="ru-RU" sz="12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академични институции, които споделят принципите на </a:t>
            </a:r>
            <a:r>
              <a:rPr lang="ru-RU" sz="12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Глобалния </a:t>
            </a:r>
            <a:r>
              <a:rPr lang="ru-RU" sz="12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договор </a:t>
            </a:r>
            <a:r>
              <a:rPr lang="ru-RU" sz="12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на ООН и </a:t>
            </a:r>
            <a:r>
              <a:rPr lang="ru-RU" sz="12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прилагат социално отговорни практики; </a:t>
            </a:r>
            <a:r>
              <a:rPr lang="ru-RU" sz="12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обменят </a:t>
            </a:r>
            <a:r>
              <a:rPr lang="ru-RU" sz="12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опит, инициират диалог или партньорства с </a:t>
            </a:r>
            <a:r>
              <a:rPr lang="ru-RU" sz="12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правителството</a:t>
            </a:r>
            <a:r>
              <a:rPr lang="ru-RU" sz="12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местните власти, работодателските организации, организациите на гражданското общество и академичните институции.</a:t>
            </a:r>
          </a:p>
        </p:txBody>
      </p:sp>
      <p:sp>
        <p:nvSpPr>
          <p:cNvPr id="6" name="Title 3"/>
          <p:cNvSpPr txBox="1">
            <a:spLocks/>
          </p:cNvSpPr>
          <p:nvPr/>
        </p:nvSpPr>
        <p:spPr>
          <a:xfrm>
            <a:off x="1187624" y="476672"/>
            <a:ext cx="7772400" cy="74440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sz="2500" b="1" dirty="0" smtClean="0">
                <a:solidFill>
                  <a:srgbClr val="6699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Съорганизатори</a:t>
            </a:r>
            <a:endParaRPr lang="en-US" sz="2500" b="1" dirty="0" smtClean="0">
              <a:solidFill>
                <a:srgbClr val="6699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6007696" y="714687"/>
            <a:ext cx="2952328" cy="688583"/>
          </a:xfrm>
          <a:prstGeom prst="round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bg-BG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Подкрепа</a:t>
            </a:r>
            <a:endParaRPr lang="en-US" b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8" name="Picture 7"/>
          <p:cNvPicPr/>
          <p:nvPr/>
        </p:nvPicPr>
        <p:blipFill rotWithShape="1">
          <a:blip r:embed="rId4" cstate="email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043607" y="4581128"/>
            <a:ext cx="1075171" cy="1152128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0" name="Picture 9"/>
          <p:cNvPicPr/>
          <p:nvPr/>
        </p:nvPicPr>
        <p:blipFill rotWithShape="1">
          <a:blip r:embed="rId5" cstate="email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157818" y="3062792"/>
            <a:ext cx="749885" cy="113347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5830" y="1797008"/>
            <a:ext cx="890723" cy="9157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9146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971600" y="1412776"/>
            <a:ext cx="7772400" cy="3816424"/>
          </a:xfrm>
        </p:spPr>
        <p:txBody>
          <a:bodyPr anchor="t">
            <a:noAutofit/>
          </a:bodyPr>
          <a:lstStyle/>
          <a:p>
            <a:pPr algn="l"/>
            <a:r>
              <a:rPr lang="ru-RU" sz="1800" b="1" dirty="0" smtClean="0">
                <a:solidFill>
                  <a:srgbClr val="6699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Дата:</a:t>
            </a:r>
            <a:r>
              <a:rPr lang="ru-RU" sz="1800" dirty="0" smtClean="0">
                <a:solidFill>
                  <a:srgbClr val="6699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ru-RU" sz="15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13 септември 2016 г.</a:t>
            </a:r>
            <a:br>
              <a:rPr lang="ru-RU" sz="15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ru-RU" sz="1800" dirty="0">
                <a:solidFill>
                  <a:srgbClr val="6699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/>
            </a:r>
            <a:br>
              <a:rPr lang="ru-RU" sz="1800" dirty="0">
                <a:solidFill>
                  <a:srgbClr val="6699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ru-RU" sz="1800" b="1" dirty="0" smtClean="0">
                <a:solidFill>
                  <a:srgbClr val="6699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Място: </a:t>
            </a:r>
            <a:r>
              <a:rPr lang="ru-RU" sz="15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гр. София </a:t>
            </a:r>
            <a:br>
              <a:rPr lang="ru-RU" sz="15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ru-RU" sz="1800" dirty="0">
                <a:solidFill>
                  <a:srgbClr val="6699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/>
            </a:r>
            <a:br>
              <a:rPr lang="ru-RU" sz="1800" dirty="0">
                <a:solidFill>
                  <a:srgbClr val="6699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ru-RU" sz="1800" b="1" dirty="0" smtClean="0">
                <a:solidFill>
                  <a:srgbClr val="6699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Формат: </a:t>
            </a:r>
            <a:r>
              <a:rPr lang="ru-RU" sz="15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Еднодневна конференция с изложение</a:t>
            </a:r>
            <a:br>
              <a:rPr lang="ru-RU" sz="15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ru-RU" sz="15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/>
            </a:r>
            <a:br>
              <a:rPr lang="ru-RU" sz="15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ru-RU" sz="15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/>
            </a:r>
            <a:br>
              <a:rPr lang="ru-RU" sz="15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ru-RU" sz="15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/>
            </a:r>
            <a:br>
              <a:rPr lang="ru-RU" sz="15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ru-RU" sz="15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/>
            </a:r>
            <a:br>
              <a:rPr lang="ru-RU" sz="15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ru-RU" sz="15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/>
            </a:r>
            <a:br>
              <a:rPr lang="ru-RU" sz="15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ru-RU" sz="15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/>
            </a:r>
            <a:br>
              <a:rPr lang="ru-RU" sz="15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ru-RU" sz="15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/>
            </a:r>
            <a:br>
              <a:rPr lang="ru-RU" sz="15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ru-RU" sz="15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/>
            </a:r>
            <a:br>
              <a:rPr lang="ru-RU" sz="15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ru-RU" sz="15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/>
            </a:r>
            <a:br>
              <a:rPr lang="ru-RU" sz="15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ru-RU" sz="15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/>
            </a:r>
            <a:br>
              <a:rPr lang="ru-RU" sz="15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ru-RU" sz="15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/>
            </a:r>
            <a:br>
              <a:rPr lang="ru-RU" sz="15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en-US" sz="1300" i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/>
            </a:r>
            <a:br>
              <a:rPr lang="en-US" sz="1300" i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endParaRPr lang="en-US" sz="1300" i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Title 3"/>
          <p:cNvSpPr txBox="1">
            <a:spLocks/>
          </p:cNvSpPr>
          <p:nvPr/>
        </p:nvSpPr>
        <p:spPr>
          <a:xfrm>
            <a:off x="1206207" y="508255"/>
            <a:ext cx="7772400" cy="74440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sz="2500" b="1" dirty="0" smtClean="0">
                <a:solidFill>
                  <a:srgbClr val="6699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ЕМБФ 2016 </a:t>
            </a:r>
            <a:endParaRPr lang="en-US" sz="2500" b="1" dirty="0" smtClean="0">
              <a:solidFill>
                <a:srgbClr val="6699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2048" y="3289582"/>
            <a:ext cx="3707904" cy="247193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88024" y="3289582"/>
            <a:ext cx="3707904" cy="247193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" name="Rounded Rectangle 9"/>
          <p:cNvSpPr/>
          <p:nvPr/>
        </p:nvSpPr>
        <p:spPr>
          <a:xfrm>
            <a:off x="6007696" y="714687"/>
            <a:ext cx="2952328" cy="688583"/>
          </a:xfrm>
          <a:prstGeom prst="round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bg-BG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Подходящ формат</a:t>
            </a:r>
            <a:endParaRPr lang="en-US" b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2095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3"/>
          <p:cNvSpPr txBox="1">
            <a:spLocks/>
          </p:cNvSpPr>
          <p:nvPr/>
        </p:nvSpPr>
        <p:spPr>
          <a:xfrm>
            <a:off x="1187624" y="476672"/>
            <a:ext cx="7772400" cy="74440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sz="2500" b="1" dirty="0" smtClean="0">
                <a:solidFill>
                  <a:srgbClr val="6699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Теми 2016 </a:t>
            </a:r>
            <a:endParaRPr lang="en-US" sz="2500" b="1" dirty="0" smtClean="0">
              <a:solidFill>
                <a:srgbClr val="6699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6007696" y="714687"/>
            <a:ext cx="2952328" cy="688583"/>
          </a:xfrm>
          <a:prstGeom prst="round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bg-BG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Актуално съдържание</a:t>
            </a:r>
            <a:endParaRPr lang="en-US" b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3" name="Diagram 2"/>
          <p:cNvGraphicFramePr/>
          <p:nvPr>
            <p:extLst/>
          </p:nvPr>
        </p:nvGraphicFramePr>
        <p:xfrm>
          <a:off x="1331640" y="1772816"/>
          <a:ext cx="6768752" cy="41764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404361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971600" y="1412776"/>
            <a:ext cx="7772400" cy="3816424"/>
          </a:xfrm>
        </p:spPr>
        <p:txBody>
          <a:bodyPr anchor="t">
            <a:noAutofit/>
          </a:bodyPr>
          <a:lstStyle/>
          <a:p>
            <a:pPr algn="l"/>
            <a:r>
              <a:rPr lang="en-US" sz="2000" dirty="0"/>
              <a:t/>
            </a:r>
            <a:br>
              <a:rPr lang="en-US" sz="2000" dirty="0"/>
            </a:br>
            <a:endParaRPr lang="en-US" sz="2000" dirty="0"/>
          </a:p>
        </p:txBody>
      </p:sp>
      <p:sp>
        <p:nvSpPr>
          <p:cNvPr id="6" name="Title 3"/>
          <p:cNvSpPr txBox="1">
            <a:spLocks/>
          </p:cNvSpPr>
          <p:nvPr/>
        </p:nvSpPr>
        <p:spPr>
          <a:xfrm>
            <a:off x="1187624" y="488269"/>
            <a:ext cx="7772400" cy="74440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sz="2500" b="1" dirty="0" smtClean="0">
                <a:solidFill>
                  <a:srgbClr val="6699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Програма</a:t>
            </a:r>
            <a:endParaRPr lang="en-US" sz="2500" b="1" dirty="0" smtClean="0">
              <a:solidFill>
                <a:srgbClr val="6699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Title 3"/>
          <p:cNvSpPr txBox="1">
            <a:spLocks/>
          </p:cNvSpPr>
          <p:nvPr/>
        </p:nvSpPr>
        <p:spPr>
          <a:xfrm>
            <a:off x="1124000" y="1565176"/>
            <a:ext cx="7772400" cy="3816424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sz="1600" b="1" dirty="0" smtClean="0">
                <a:solidFill>
                  <a:srgbClr val="66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13 септември 2016 г.</a:t>
            </a:r>
          </a:p>
          <a:p>
            <a:pPr algn="l"/>
            <a:endParaRPr lang="ru-RU" sz="2000" dirty="0" smtClean="0">
              <a:solidFill>
                <a:srgbClr val="6699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endParaRPr lang="ru-RU" sz="2000" dirty="0">
              <a:solidFill>
                <a:srgbClr val="6699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endParaRPr lang="ru-RU" sz="2000" dirty="0" smtClean="0">
              <a:solidFill>
                <a:srgbClr val="6699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endParaRPr lang="ru-RU" sz="2000" dirty="0">
              <a:solidFill>
                <a:srgbClr val="6699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endParaRPr lang="ru-RU" sz="2000" dirty="0" smtClean="0">
              <a:solidFill>
                <a:srgbClr val="6699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r>
              <a:rPr lang="ru-RU" sz="2000" dirty="0" smtClean="0">
                <a:solidFill>
                  <a:srgbClr val="66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000" dirty="0" smtClean="0">
                <a:solidFill>
                  <a:srgbClr val="6699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000" dirty="0" smtClean="0">
                <a:solidFill>
                  <a:srgbClr val="66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000" dirty="0" smtClean="0">
                <a:solidFill>
                  <a:srgbClr val="6699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ru-RU" sz="2000" dirty="0" smtClean="0">
              <a:solidFill>
                <a:srgbClr val="6699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endParaRPr lang="en-US" sz="2000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33767054"/>
              </p:ext>
            </p:extLst>
          </p:nvPr>
        </p:nvGraphicFramePr>
        <p:xfrm>
          <a:off x="971600" y="2180624"/>
          <a:ext cx="7641232" cy="3369978"/>
        </p:xfrm>
        <a:graphic>
          <a:graphicData uri="http://schemas.openxmlformats.org/drawingml/2006/table">
            <a:tbl>
              <a:tblPr firstRow="1" firstCol="1" bandRow="1">
                <a:tableStyleId>{8799B23B-EC83-4686-B30A-512413B5E67A}</a:tableStyleId>
              </a:tblPr>
              <a:tblGrid>
                <a:gridCol w="1602326"/>
                <a:gridCol w="6038906"/>
              </a:tblGrid>
              <a:tr h="37444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bg-BG" sz="1400" b="0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</a:t>
                      </a:r>
                      <a:r>
                        <a:rPr lang="en-US" sz="1400" b="0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</a:t>
                      </a:r>
                      <a:r>
                        <a:rPr lang="bg-BG" sz="1400" b="0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:</a:t>
                      </a:r>
                      <a:r>
                        <a:rPr lang="en-US" sz="1400" b="0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</a:t>
                      </a:r>
                      <a:r>
                        <a:rPr lang="bg-BG" sz="1400" b="0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 – 10:30 </a:t>
                      </a:r>
                      <a:endParaRPr lang="en-US" sz="1400" b="0" dirty="0">
                        <a:solidFill>
                          <a:schemeClr val="bg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98425" algn="l"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bg-BG" sz="1400" b="0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Официално откриване  от организаторите и патрона на ЕМБФ</a:t>
                      </a:r>
                      <a:endParaRPr lang="en-US" sz="1400" b="0" dirty="0">
                        <a:solidFill>
                          <a:schemeClr val="bg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/>
                </a:tc>
              </a:tr>
              <a:tr h="37444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bg-BG" sz="1400" b="0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</a:t>
                      </a:r>
                      <a:r>
                        <a:rPr lang="en-US" sz="1400" b="0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</a:t>
                      </a:r>
                      <a:r>
                        <a:rPr lang="bg-BG" sz="1400" b="0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:</a:t>
                      </a:r>
                      <a:r>
                        <a:rPr lang="en-US" sz="1400" b="0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30</a:t>
                      </a:r>
                      <a:r>
                        <a:rPr lang="bg-BG" sz="1400" b="0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– 1</a:t>
                      </a:r>
                      <a:r>
                        <a:rPr lang="en-US" sz="1400" b="0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</a:t>
                      </a:r>
                      <a:r>
                        <a:rPr lang="bg-BG" sz="1400" b="0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:00</a:t>
                      </a:r>
                      <a:endParaRPr lang="en-US" sz="1400" b="0" dirty="0">
                        <a:solidFill>
                          <a:schemeClr val="bg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98425" marR="0" lvl="0" indent="0" algn="just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bg-BG" sz="1400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Панел </a:t>
                      </a:r>
                      <a:r>
                        <a:rPr lang="bg-BG" sz="1400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І: </a:t>
                      </a:r>
                      <a:r>
                        <a:rPr lang="bg-BG" sz="14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Пазари. Инвестиции. Рискове</a:t>
                      </a:r>
                      <a:endParaRPr lang="en-US" sz="1400" i="0" dirty="0" smtClean="0">
                        <a:solidFill>
                          <a:schemeClr val="bg1">
                            <a:lumMod val="95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/>
                </a:tc>
              </a:tr>
              <a:tr h="37444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bg-BG" sz="1400" b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12:00 – 13:00</a:t>
                      </a:r>
                      <a:endParaRPr lang="en-US" sz="14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98425" algn="l"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bg-BG" sz="14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Обяд </a:t>
                      </a:r>
                      <a:endParaRPr lang="en-US" sz="14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/>
                </a:tc>
              </a:tr>
              <a:tr h="37444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bg-BG" sz="1400" b="0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13:00 – 14:30</a:t>
                      </a:r>
                      <a:endParaRPr lang="en-US" sz="1400" b="0" dirty="0">
                        <a:solidFill>
                          <a:schemeClr val="bg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98425" marR="0" lvl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bg-BG" sz="1400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Панел </a:t>
                      </a:r>
                      <a:r>
                        <a:rPr lang="bg-BG" sz="1400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ІІ:</a:t>
                      </a:r>
                      <a:r>
                        <a:rPr lang="bg-BG" sz="1400" baseline="0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bg-BG" sz="14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Реиндустриализация</a:t>
                      </a:r>
                      <a:endParaRPr lang="en-US" sz="1400" i="0" dirty="0" smtClean="0">
                        <a:solidFill>
                          <a:schemeClr val="bg1">
                            <a:lumMod val="95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/>
                </a:tc>
              </a:tr>
              <a:tr h="37444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bg-BG" sz="1400" b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14:30 – 15:00</a:t>
                      </a:r>
                      <a:endParaRPr lang="en-US" sz="14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98425" algn="l"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bg-BG" sz="14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Кафе пауза</a:t>
                      </a:r>
                      <a:endParaRPr lang="en-US" sz="14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/>
                </a:tc>
              </a:tr>
              <a:tr h="37444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bg-BG" sz="1400" b="0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15:00 – 16:30</a:t>
                      </a:r>
                      <a:endParaRPr lang="en-US" sz="1400" b="0" dirty="0">
                        <a:solidFill>
                          <a:schemeClr val="bg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98425" marR="0" lvl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bg-BG" sz="1400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Панел</a:t>
                      </a:r>
                      <a:r>
                        <a:rPr lang="bg-BG" sz="1400" baseline="0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ІІІ: </a:t>
                      </a:r>
                      <a:r>
                        <a:rPr lang="bg-BG" sz="14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Хоризонт 2020</a:t>
                      </a:r>
                      <a:endParaRPr lang="en-US" sz="1400" i="0" dirty="0" smtClean="0">
                        <a:solidFill>
                          <a:schemeClr val="bg1">
                            <a:lumMod val="95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/>
                </a:tc>
              </a:tr>
              <a:tr h="37444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bg-BG" sz="1400" b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16:30 – 17:00</a:t>
                      </a:r>
                      <a:endParaRPr lang="en-US" sz="14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98425" algn="l"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bg-BG" sz="14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Кафе-пауза</a:t>
                      </a:r>
                      <a:endParaRPr lang="en-US" sz="14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/>
                </a:tc>
              </a:tr>
              <a:tr h="37444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bg-BG" sz="1400" b="0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17:00 – 18:30</a:t>
                      </a:r>
                      <a:endParaRPr lang="en-US" sz="1400" b="0" dirty="0">
                        <a:solidFill>
                          <a:schemeClr val="bg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98425" marR="0" lvl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bg-BG" sz="1400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Панел ІV: </a:t>
                      </a:r>
                      <a:r>
                        <a:rPr lang="bg-BG" sz="14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Устойчиво развитие</a:t>
                      </a:r>
                      <a:endParaRPr lang="en-US" sz="1400" i="0" dirty="0" smtClean="0">
                        <a:solidFill>
                          <a:schemeClr val="bg1">
                            <a:lumMod val="95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/>
                </a:tc>
              </a:tr>
              <a:tr h="37444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bg-BG" sz="1400" b="1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19:00 – 21:00</a:t>
                      </a:r>
                      <a:endParaRPr lang="en-US" sz="1400" b="1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98425" algn="l">
                        <a:lnSpc>
                          <a:spcPct val="107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bg-BG" sz="1400" b="1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Официална</a:t>
                      </a:r>
                      <a:r>
                        <a:rPr lang="bg-BG" sz="1400" b="1" baseline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вечеря</a:t>
                      </a:r>
                      <a:endParaRPr lang="en-US" sz="1400" b="1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/>
                </a:tc>
              </a:tr>
            </a:tbl>
          </a:graphicData>
        </a:graphic>
      </p:graphicFrame>
      <p:sp>
        <p:nvSpPr>
          <p:cNvPr id="9" name="Rounded Rectangle 8"/>
          <p:cNvSpPr/>
          <p:nvPr/>
        </p:nvSpPr>
        <p:spPr>
          <a:xfrm>
            <a:off x="6007696" y="714687"/>
            <a:ext cx="2952328" cy="688583"/>
          </a:xfrm>
          <a:prstGeom prst="round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bg-BG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Актуално съдържание</a:t>
            </a:r>
            <a:endParaRPr lang="en-US" b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13652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3"/>
          <p:cNvSpPr txBox="1">
            <a:spLocks/>
          </p:cNvSpPr>
          <p:nvPr/>
        </p:nvSpPr>
        <p:spPr>
          <a:xfrm>
            <a:off x="1088565" y="471890"/>
            <a:ext cx="7772400" cy="74440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bg-BG" sz="2500" b="1" dirty="0" smtClean="0">
                <a:solidFill>
                  <a:srgbClr val="6699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Развитие на ЕМБФ</a:t>
            </a:r>
            <a:endParaRPr lang="ru-RU" sz="2500" b="1" dirty="0">
              <a:solidFill>
                <a:srgbClr val="6699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897429" y="3316438"/>
            <a:ext cx="3481843" cy="792088"/>
          </a:xfrm>
          <a:prstGeom prst="rect">
            <a:avLst/>
          </a:prstGeom>
          <a:ln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Международна конференция за устойчиво развитие на минерално-суровинната индустрия в Европа</a:t>
            </a:r>
            <a:endParaRPr lang="bg-BG" sz="1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4578721" y="3311057"/>
            <a:ext cx="3742079" cy="792088"/>
          </a:xfrm>
          <a:prstGeom prst="rect">
            <a:avLst/>
          </a:prstGeom>
          <a:ln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Европейски минен бизнес </a:t>
            </a:r>
            <a:r>
              <a:rPr lang="ru-RU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форум</a:t>
            </a:r>
            <a:endParaRPr lang="bg-BG" sz="1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9" name="Straight Arrow Connector 18"/>
          <p:cNvCxnSpPr/>
          <p:nvPr/>
        </p:nvCxnSpPr>
        <p:spPr>
          <a:xfrm>
            <a:off x="904056" y="2996952"/>
            <a:ext cx="7632848" cy="0"/>
          </a:xfrm>
          <a:prstGeom prst="straightConnector1">
            <a:avLst/>
          </a:prstGeom>
          <a:ln w="76200">
            <a:solidFill>
              <a:srgbClr val="99CC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ctangular Callout 19"/>
          <p:cNvSpPr/>
          <p:nvPr/>
        </p:nvSpPr>
        <p:spPr>
          <a:xfrm>
            <a:off x="904056" y="2137356"/>
            <a:ext cx="792088" cy="360040"/>
          </a:xfrm>
          <a:prstGeom prst="wedgeRectCallout">
            <a:avLst>
              <a:gd name="adj1" fmla="val -30809"/>
              <a:gd name="adj2" fmla="val 103261"/>
            </a:avLst>
          </a:prstGeom>
          <a:solidFill>
            <a:srgbClr val="FFC000"/>
          </a:solidFill>
          <a:ln>
            <a:solidFill>
              <a:srgbClr val="66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prstClr val="white"/>
                </a:solidFill>
              </a:rPr>
              <a:t>2010</a:t>
            </a:r>
            <a:endParaRPr lang="bg-BG" b="1" dirty="0">
              <a:solidFill>
                <a:prstClr val="white"/>
              </a:solidFill>
            </a:endParaRPr>
          </a:p>
        </p:txBody>
      </p:sp>
      <p:sp>
        <p:nvSpPr>
          <p:cNvPr id="21" name="Rectangular Callout 20"/>
          <p:cNvSpPr/>
          <p:nvPr/>
        </p:nvSpPr>
        <p:spPr>
          <a:xfrm>
            <a:off x="2647326" y="2137356"/>
            <a:ext cx="792088" cy="360040"/>
          </a:xfrm>
          <a:prstGeom prst="wedgeRectCallout">
            <a:avLst>
              <a:gd name="adj1" fmla="val -30809"/>
              <a:gd name="adj2" fmla="val 103261"/>
            </a:avLst>
          </a:prstGeom>
          <a:solidFill>
            <a:srgbClr val="FFC000"/>
          </a:solidFill>
          <a:ln>
            <a:solidFill>
              <a:srgbClr val="66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prstClr val="white"/>
                </a:solidFill>
              </a:rPr>
              <a:t>2012</a:t>
            </a:r>
            <a:endParaRPr lang="bg-BG" b="1" dirty="0">
              <a:solidFill>
                <a:prstClr val="white"/>
              </a:solidFill>
            </a:endParaRPr>
          </a:p>
        </p:txBody>
      </p:sp>
      <p:sp>
        <p:nvSpPr>
          <p:cNvPr id="22" name="Rectangular Callout 21"/>
          <p:cNvSpPr/>
          <p:nvPr/>
        </p:nvSpPr>
        <p:spPr>
          <a:xfrm>
            <a:off x="4578721" y="2137356"/>
            <a:ext cx="792088" cy="360040"/>
          </a:xfrm>
          <a:prstGeom prst="wedgeRectCallout">
            <a:avLst>
              <a:gd name="adj1" fmla="val -30809"/>
              <a:gd name="adj2" fmla="val 103261"/>
            </a:avLst>
          </a:prstGeom>
          <a:solidFill>
            <a:srgbClr val="FFC000"/>
          </a:solidFill>
          <a:ln>
            <a:solidFill>
              <a:srgbClr val="66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prstClr val="white"/>
                </a:solidFill>
              </a:rPr>
              <a:t>2014</a:t>
            </a:r>
            <a:endParaRPr lang="bg-BG" b="1" dirty="0">
              <a:solidFill>
                <a:prstClr val="white"/>
              </a:solidFill>
            </a:endParaRPr>
          </a:p>
        </p:txBody>
      </p:sp>
      <p:sp>
        <p:nvSpPr>
          <p:cNvPr id="23" name="Rectangular Callout 22"/>
          <p:cNvSpPr/>
          <p:nvPr/>
        </p:nvSpPr>
        <p:spPr>
          <a:xfrm>
            <a:off x="6510116" y="2137356"/>
            <a:ext cx="792088" cy="360040"/>
          </a:xfrm>
          <a:prstGeom prst="wedgeRectCallout">
            <a:avLst>
              <a:gd name="adj1" fmla="val -30809"/>
              <a:gd name="adj2" fmla="val 103261"/>
            </a:avLst>
          </a:prstGeom>
          <a:solidFill>
            <a:srgbClr val="FFC000"/>
          </a:solidFill>
          <a:ln>
            <a:solidFill>
              <a:srgbClr val="66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prstClr val="white"/>
                </a:solidFill>
              </a:rPr>
              <a:t>2016</a:t>
            </a:r>
            <a:endParaRPr lang="bg-BG" b="1" dirty="0">
              <a:solidFill>
                <a:prstClr val="white"/>
              </a:solidFill>
            </a:endParaRPr>
          </a:p>
        </p:txBody>
      </p:sp>
      <p:sp>
        <p:nvSpPr>
          <p:cNvPr id="12" name="Rounded Rectangle 11"/>
          <p:cNvSpPr/>
          <p:nvPr/>
        </p:nvSpPr>
        <p:spPr>
          <a:xfrm>
            <a:off x="6007696" y="714687"/>
            <a:ext cx="2952328" cy="688583"/>
          </a:xfrm>
          <a:prstGeom prst="round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bg-BG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Традиция и устойчивост</a:t>
            </a:r>
            <a:endParaRPr lang="en-US" b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5052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3"/>
          <p:cNvSpPr txBox="1">
            <a:spLocks/>
          </p:cNvSpPr>
          <p:nvPr/>
        </p:nvSpPr>
        <p:spPr>
          <a:xfrm>
            <a:off x="1187624" y="476672"/>
            <a:ext cx="7772400" cy="74440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sz="2500" b="1" dirty="0" smtClean="0">
                <a:solidFill>
                  <a:srgbClr val="6699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Участници</a:t>
            </a:r>
            <a:endParaRPr lang="en-US" sz="2500" b="1" dirty="0" smtClean="0">
              <a:solidFill>
                <a:srgbClr val="6699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5" name="Chart 4"/>
          <p:cNvGraphicFramePr>
            <a:graphicFrameLocks/>
          </p:cNvGraphicFramePr>
          <p:nvPr>
            <p:extLst/>
          </p:nvPr>
        </p:nvGraphicFramePr>
        <p:xfrm>
          <a:off x="4568189" y="3501008"/>
          <a:ext cx="4032448" cy="24551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1031783" y="1661951"/>
            <a:ext cx="7557029" cy="18876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400"/>
              </a:spcBef>
              <a:spcAft>
                <a:spcPts val="400"/>
              </a:spcAft>
              <a:buFont typeface="Wingdings" panose="05000000000000000000" pitchFamily="2" charset="2"/>
              <a:buChar char="§"/>
            </a:pPr>
            <a:r>
              <a:rPr lang="bg-BG" sz="15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Ресорни държавни институции, кметове, областни управители</a:t>
            </a:r>
          </a:p>
          <a:p>
            <a:pPr marL="285750" indent="-285750">
              <a:spcBef>
                <a:spcPts val="400"/>
              </a:spcBef>
              <a:spcAft>
                <a:spcPts val="400"/>
              </a:spcAft>
              <a:buFont typeface="Wingdings" panose="05000000000000000000" pitchFamily="2" charset="2"/>
              <a:buChar char="§"/>
            </a:pPr>
            <a:r>
              <a:rPr lang="bg-BG" sz="15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Работодателски и браншови организации в България</a:t>
            </a:r>
          </a:p>
          <a:p>
            <a:pPr marL="285750" indent="-285750">
              <a:spcBef>
                <a:spcPts val="400"/>
              </a:spcBef>
              <a:spcAft>
                <a:spcPts val="400"/>
              </a:spcAft>
              <a:buFont typeface="Wingdings" panose="05000000000000000000" pitchFamily="2" charset="2"/>
              <a:buChar char="§"/>
            </a:pPr>
            <a:r>
              <a:rPr lang="bg-BG" sz="15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Европейски институции и браншови организации</a:t>
            </a:r>
          </a:p>
          <a:p>
            <a:pPr marL="285750" indent="-285750">
              <a:spcBef>
                <a:spcPts val="400"/>
              </a:spcBef>
              <a:spcAft>
                <a:spcPts val="400"/>
              </a:spcAft>
              <a:buFont typeface="Wingdings" panose="05000000000000000000" pitchFamily="2" charset="2"/>
              <a:buChar char="§"/>
            </a:pPr>
            <a:r>
              <a:rPr lang="ru-RU" sz="15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Ръководители </a:t>
            </a:r>
            <a:r>
              <a:rPr lang="ru-RU" sz="15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и експерти на големи минни компании от България и Европа</a:t>
            </a:r>
            <a:endParaRPr lang="bg-BG" sz="15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285750" indent="-285750">
              <a:spcBef>
                <a:spcPts val="400"/>
              </a:spcBef>
              <a:spcAft>
                <a:spcPts val="400"/>
              </a:spcAft>
              <a:buFont typeface="Wingdings" panose="05000000000000000000" pitchFamily="2" charset="2"/>
              <a:buChar char="§"/>
            </a:pPr>
            <a:r>
              <a:rPr lang="bg-BG" sz="15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Медии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9592" y="3701232"/>
            <a:ext cx="3472960" cy="231530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" name="Rounded Rectangle 9"/>
          <p:cNvSpPr/>
          <p:nvPr/>
        </p:nvSpPr>
        <p:spPr>
          <a:xfrm>
            <a:off x="6007696" y="714687"/>
            <a:ext cx="2952328" cy="688583"/>
          </a:xfrm>
          <a:prstGeom prst="round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bg-BG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Р</a:t>
            </a:r>
            <a:r>
              <a:rPr lang="bg-BG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ъст на интереса</a:t>
            </a:r>
            <a:endParaRPr lang="en-US" b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70222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3"/>
          <p:cNvSpPr txBox="1">
            <a:spLocks/>
          </p:cNvSpPr>
          <p:nvPr/>
        </p:nvSpPr>
        <p:spPr>
          <a:xfrm>
            <a:off x="1157720" y="476672"/>
            <a:ext cx="7772400" cy="74440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bg-BG" sz="2500" b="1" dirty="0" err="1" smtClean="0">
                <a:solidFill>
                  <a:srgbClr val="6699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Презентатори</a:t>
            </a:r>
            <a:r>
              <a:rPr lang="bg-BG" sz="2500" b="1" dirty="0" smtClean="0">
                <a:solidFill>
                  <a:srgbClr val="6699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				</a:t>
            </a:r>
            <a:endParaRPr lang="ru-RU" sz="2500" b="1" dirty="0">
              <a:solidFill>
                <a:srgbClr val="6699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904056" y="1570414"/>
            <a:ext cx="7124328" cy="23391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Bef>
                <a:spcPts val="300"/>
              </a:spcBef>
              <a:spcAft>
                <a:spcPts val="300"/>
              </a:spcAft>
              <a:buFont typeface="Wingdings" panose="05000000000000000000" pitchFamily="2" charset="2"/>
              <a:buChar char="§"/>
            </a:pPr>
            <a:r>
              <a:rPr lang="ru-RU" sz="1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Ресорни </a:t>
            </a:r>
            <a:r>
              <a:rPr lang="ru-RU" sz="1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министри и </a:t>
            </a:r>
            <a:r>
              <a:rPr lang="ru-RU" sz="1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заместник-министри и                                        ръководители на дирекции от България</a:t>
            </a:r>
          </a:p>
          <a:p>
            <a:pPr marL="342900" indent="-342900">
              <a:spcBef>
                <a:spcPts val="300"/>
              </a:spcBef>
              <a:spcAft>
                <a:spcPts val="300"/>
              </a:spcAft>
              <a:buFont typeface="Wingdings" panose="05000000000000000000" pitchFamily="2" charset="2"/>
              <a:buChar char="§"/>
            </a:pPr>
            <a:r>
              <a:rPr lang="ru-RU" sz="1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Представители </a:t>
            </a:r>
            <a:r>
              <a:rPr lang="ru-RU" sz="1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на европейски институции – </a:t>
            </a:r>
            <a:r>
              <a:rPr lang="ru-RU" sz="1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                            Европейска </a:t>
            </a:r>
            <a:r>
              <a:rPr lang="ru-RU" sz="1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комисия (Индустрия и </a:t>
            </a:r>
            <a:r>
              <a:rPr lang="ru-RU" sz="1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предприятия)</a:t>
            </a:r>
          </a:p>
          <a:p>
            <a:pPr marL="342900" indent="-342900">
              <a:spcBef>
                <a:spcPts val="300"/>
              </a:spcBef>
              <a:spcAft>
                <a:spcPts val="300"/>
              </a:spcAft>
              <a:buFont typeface="Wingdings" panose="05000000000000000000" pitchFamily="2" charset="2"/>
              <a:buChar char="§"/>
            </a:pPr>
            <a:r>
              <a:rPr lang="ru-RU" sz="1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Европейски </a:t>
            </a:r>
            <a:r>
              <a:rPr lang="ru-RU" sz="1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икономически и социален </a:t>
            </a:r>
            <a:r>
              <a:rPr lang="ru-RU" sz="1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комитет</a:t>
            </a:r>
          </a:p>
          <a:p>
            <a:pPr marL="342900" indent="-342900">
              <a:spcBef>
                <a:spcPts val="300"/>
              </a:spcBef>
              <a:spcAft>
                <a:spcPts val="300"/>
              </a:spcAft>
              <a:buFont typeface="Wingdings" panose="05000000000000000000" pitchFamily="2" charset="2"/>
              <a:buChar char="§"/>
            </a:pPr>
            <a:r>
              <a:rPr lang="ru-RU" sz="1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Европейска асоциация на минните индустрии                                       (Евромин)</a:t>
            </a:r>
          </a:p>
          <a:p>
            <a:pPr marL="342900" indent="-342900">
              <a:spcBef>
                <a:spcPts val="300"/>
              </a:spcBef>
              <a:spcAft>
                <a:spcPts val="300"/>
              </a:spcAft>
              <a:buFont typeface="Wingdings" panose="05000000000000000000" pitchFamily="2" charset="2"/>
              <a:buChar char="§"/>
            </a:pPr>
            <a:r>
              <a:rPr lang="ru-RU" sz="1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Европейска асоциация за въглища и лигнити                                                 (Еврокол)</a:t>
            </a:r>
          </a:p>
        </p:txBody>
      </p:sp>
      <p:sp>
        <p:nvSpPr>
          <p:cNvPr id="5" name="Rounded Rectangle 4"/>
          <p:cNvSpPr/>
          <p:nvPr/>
        </p:nvSpPr>
        <p:spPr>
          <a:xfrm>
            <a:off x="5977792" y="692696"/>
            <a:ext cx="2952328" cy="688583"/>
          </a:xfrm>
          <a:prstGeom prst="round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bg-BG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Авторитетни говорители</a:t>
            </a:r>
            <a:endParaRPr lang="en-US" b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43689" y="4258853"/>
            <a:ext cx="4260058" cy="248251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264874" y="1740424"/>
            <a:ext cx="2665246" cy="300843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TextBox 7"/>
          <p:cNvSpPr txBox="1"/>
          <p:nvPr/>
        </p:nvSpPr>
        <p:spPr>
          <a:xfrm>
            <a:off x="4466220" y="5081403"/>
            <a:ext cx="4210236" cy="8156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Bef>
                <a:spcPts val="300"/>
              </a:spcBef>
              <a:spcAft>
                <a:spcPts val="300"/>
              </a:spcAft>
              <a:buFont typeface="Wingdings" panose="05000000000000000000" pitchFamily="2" charset="2"/>
              <a:buChar char="§"/>
            </a:pPr>
            <a:r>
              <a:rPr lang="ru-RU" sz="1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Европейски браншови организации</a:t>
            </a:r>
          </a:p>
          <a:p>
            <a:pPr marL="342900" indent="-342900">
              <a:spcBef>
                <a:spcPts val="300"/>
              </a:spcBef>
              <a:spcAft>
                <a:spcPts val="300"/>
              </a:spcAft>
              <a:buFont typeface="Wingdings" panose="05000000000000000000" pitchFamily="2" charset="2"/>
              <a:buChar char="§"/>
            </a:pPr>
            <a:r>
              <a:rPr lang="ru-RU" sz="1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Кметове на общини с развита минна индустрия в </a:t>
            </a:r>
            <a:r>
              <a:rPr lang="ru-RU" sz="1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България и Европа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4181556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5140</TotalTime>
  <Words>326</Words>
  <Application>Microsoft Office PowerPoint</Application>
  <PresentationFormat>On-screen Show (4:3)</PresentationFormat>
  <Paragraphs>94</Paragraphs>
  <Slides>12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7" baseType="lpstr">
      <vt:lpstr>Arial</vt:lpstr>
      <vt:lpstr>Calibri</vt:lpstr>
      <vt:lpstr>Verdana</vt:lpstr>
      <vt:lpstr>Wingdings</vt:lpstr>
      <vt:lpstr>Office Theme</vt:lpstr>
      <vt:lpstr>PowerPoint Presentation</vt:lpstr>
      <vt:lpstr>Българска минно-геоложка камара БМГК е националнопредставителна неправителствена организация на бизнеса в областта на добива на подземни богатства и свързаните с това дейности в България. Мисията й е да защитава интересите на своите членове в съответствие с принципите на пазарната икономика, устойчивото развитие, законосъобразността и етичните норми.   Министерство на енергетиката МЕ е държавен орган, който отговаря за осъществяването на държавната политика в България в областта на енергетиката, геоложките изследвания и управлението на подземните богатства с цел устойчивото развитие на страната, националната сигурност и привличането на инвеститори.  Европейска асоциация на минните индустрии Евромин представлява европейската минна индустрия, чиято основна цел е да насърчава индустрията и да поддържа отношенията с европейските институции на всички нива.  Асоциацията предоставя услуги на своите членове по отношение на политиката на ЕС и служи като мрежа за сътрудничество и обмен на информация в рамките на сектора в Европа. </vt:lpstr>
      <vt:lpstr>Минно-геоложки университет „Св. Иван Рилски“ МГУ „Св. Иван Рилски” е единствената държавна образователна и научна институция в страната, която осигурява научното обслужване и подготовка на висококвалифицирани специалисти за нуждите на минерално-суровинния отрасъл – гръбнакът на българската икономика.   Научно-технически съюз по минно дело, геология и металургия НТС по МДГМ е творческо-професионално сдружение с нестопанска цел, в което членуват над 1500 научни работници, инженери, техници и други специалисти в областта на минното дело, геологията и металургията и юридически лица от страната и чужбина, свързани с тази дейност.   Българска мрежа на Глобалния договор на ООН обединява компании, НПО и академични институции, които споделят принципите на Глобалния договор на ООН и прилагат социално отговорни практики; обменят опит, инициират диалог или партньорства с правителството, местните власти, работодателските организации, организациите на гражданското общество и академичните институции.</vt:lpstr>
      <vt:lpstr>Дата: 13 септември 2016 г.  Място: гр. София   Формат: Еднодневна конференция с изложение             </vt:lpstr>
      <vt:lpstr>PowerPoint Presentation</vt:lpstr>
      <vt:lpstr>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HP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Ivan</dc:creator>
  <cp:lastModifiedBy>Ани Алашка</cp:lastModifiedBy>
  <cp:revision>200</cp:revision>
  <cp:lastPrinted>2016-03-16T11:25:16Z</cp:lastPrinted>
  <dcterms:created xsi:type="dcterms:W3CDTF">2014-09-26T08:02:34Z</dcterms:created>
  <dcterms:modified xsi:type="dcterms:W3CDTF">2016-06-30T08:21:56Z</dcterms:modified>
</cp:coreProperties>
</file>