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056" r:id="rId1"/>
    <p:sldMasterId id="2147484070" r:id="rId2"/>
  </p:sldMasterIdLst>
  <p:notesMasterIdLst>
    <p:notesMasterId r:id="rId17"/>
  </p:notesMasterIdLst>
  <p:handoutMasterIdLst>
    <p:handoutMasterId r:id="rId18"/>
  </p:handoutMasterIdLst>
  <p:sldIdLst>
    <p:sldId id="286" r:id="rId3"/>
    <p:sldId id="620" r:id="rId4"/>
    <p:sldId id="640" r:id="rId5"/>
    <p:sldId id="621" r:id="rId6"/>
    <p:sldId id="629" r:id="rId7"/>
    <p:sldId id="642" r:id="rId8"/>
    <p:sldId id="632" r:id="rId9"/>
    <p:sldId id="627" r:id="rId10"/>
    <p:sldId id="628" r:id="rId11"/>
    <p:sldId id="634" r:id="rId12"/>
    <p:sldId id="635" r:id="rId13"/>
    <p:sldId id="633" r:id="rId14"/>
    <p:sldId id="641" r:id="rId15"/>
    <p:sldId id="639" r:id="rId16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AA00"/>
    <a:srgbClr val="C49725"/>
    <a:srgbClr val="80C004"/>
    <a:srgbClr val="5F5F5D"/>
    <a:srgbClr val="192145"/>
    <a:srgbClr val="5E5E5D"/>
    <a:srgbClr val="000000"/>
    <a:srgbClr val="E517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91989" autoAdjust="0"/>
  </p:normalViewPr>
  <p:slideViewPr>
    <p:cSldViewPr showGuides="1">
      <p:cViewPr varScale="1">
        <p:scale>
          <a:sx n="105" d="100"/>
          <a:sy n="105" d="100"/>
        </p:scale>
        <p:origin x="192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3" d="100"/>
          <a:sy n="53" d="100"/>
        </p:scale>
        <p:origin x="-282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" pitchFamily="-84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imes" pitchFamily="-84" charset="0"/>
              </a:defRPr>
            </a:lvl1pPr>
          </a:lstStyle>
          <a:p>
            <a:pPr>
              <a:defRPr/>
            </a:pPr>
            <a:fld id="{928372DF-2834-4F11-946E-B4913A511757}" type="datetimeFigureOut">
              <a:rPr lang="bg-BG"/>
              <a:pPr>
                <a:defRPr/>
              </a:pPr>
              <a:t>30.6.2016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" pitchFamily="-84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7F55125-DE0D-4DDE-B530-CE51DAF3BA88}" type="slidenum">
              <a:rPr lang="bg-BG" altLang="bg-BG"/>
              <a:pPr>
                <a:defRPr/>
              </a:pPr>
              <a:t>‹#›</a:t>
            </a:fld>
            <a:endParaRPr lang="bg-BG" altLang="bg-BG"/>
          </a:p>
        </p:txBody>
      </p:sp>
    </p:spTree>
    <p:extLst>
      <p:ext uri="{BB962C8B-B14F-4D97-AF65-F5344CB8AC3E}">
        <p14:creationId xmlns:p14="http://schemas.microsoft.com/office/powerpoint/2010/main" val="3440705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863" y="0"/>
            <a:ext cx="2944812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8050"/>
            <a:ext cx="4987925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481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863" y="9429750"/>
            <a:ext cx="2944812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41D5A57-51FD-45E2-BA99-6F7EE06D804F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13102043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MS PGothic" pitchFamily="34" charset="-128"/>
        <a:cs typeface="MS PGothic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en-US" smtClean="0">
              <a:latin typeface="Times" panose="02020603050405020304" pitchFamily="18" charset="0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397F3225-C183-41A6-9C7C-B8468E7CB068}" type="slidenum">
              <a:rPr lang="en-US" altLang="en-US" sz="1200" smtClean="0">
                <a:solidFill>
                  <a:srgbClr val="000000"/>
                </a:solidFill>
              </a:rPr>
              <a:pPr/>
              <a:t>1</a:t>
            </a:fld>
            <a:endParaRPr lang="en-US" altLang="en-US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94039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63525" lvl="2" indent="-263525" defTabSz="457200">
              <a:spcBef>
                <a:spcPct val="20000"/>
              </a:spcBef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</a:pPr>
            <a:r>
              <a:rPr lang="bg-BG" altLang="bg-BG" sz="2000" smtClean="0">
                <a:solidFill>
                  <a:srgbClr val="6B6B6B"/>
                </a:solidFill>
                <a:latin typeface="Times" panose="02020603050405020304" pitchFamily="18" charset="0"/>
              </a:rPr>
              <a:t>Намаляване на обемите на минни отпадъци на повърхността</a:t>
            </a:r>
          </a:p>
          <a:p>
            <a:pPr marL="263525" lvl="2" indent="-263525" defTabSz="457200">
              <a:spcBef>
                <a:spcPct val="20000"/>
              </a:spcBef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</a:pPr>
            <a:r>
              <a:rPr lang="bg-BG" altLang="bg-BG" sz="2000" smtClean="0">
                <a:solidFill>
                  <a:srgbClr val="6B6B6B"/>
                </a:solidFill>
                <a:latin typeface="Times" panose="02020603050405020304" pitchFamily="18" charset="0"/>
              </a:rPr>
              <a:t>Ограничаване на генерирането на киселинна вода</a:t>
            </a:r>
          </a:p>
          <a:p>
            <a:pPr marL="263525" lvl="2" indent="-263525" defTabSz="457200">
              <a:spcBef>
                <a:spcPct val="20000"/>
              </a:spcBef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</a:pPr>
            <a:r>
              <a:rPr lang="ru-RU" altLang="bg-BG" sz="2000" smtClean="0">
                <a:solidFill>
                  <a:srgbClr val="6B6B6B"/>
                </a:solidFill>
                <a:latin typeface="Times" panose="02020603050405020304" pitchFamily="18" charset="0"/>
              </a:rPr>
              <a:t>Реставриране на земя от горския фонд</a:t>
            </a:r>
          </a:p>
          <a:p>
            <a:pPr marL="263525" lvl="2" indent="-263525" defTabSz="457200"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</a:pPr>
            <a:r>
              <a:rPr lang="bg-BG" altLang="bg-BG" sz="2000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преместване на стерилните скални маси в повърхностното пропадане </a:t>
            </a:r>
          </a:p>
          <a:p>
            <a:pPr marL="263525" lvl="2" indent="-263525" defTabSz="457200"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</a:pPr>
            <a:r>
              <a:rPr lang="bg-BG" altLang="bg-BG" sz="2000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преоткосиране на терена</a:t>
            </a:r>
            <a:endParaRPr lang="en-US" altLang="bg-BG" sz="2000" smtClean="0">
              <a:solidFill>
                <a:srgbClr val="8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3525" lvl="2" indent="-263525" defTabSz="457200"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</a:pPr>
            <a:r>
              <a:rPr lang="bg-BG" altLang="bg-BG" sz="2000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насипване на почвени материали</a:t>
            </a:r>
            <a:r>
              <a:rPr lang="en-US" altLang="bg-BG" sz="2000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63525" lvl="2" indent="-263525" defTabSz="457200"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</a:pPr>
            <a:r>
              <a:rPr lang="bg-BG" altLang="bg-BG" sz="2000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затревяване и залесяване</a:t>
            </a:r>
            <a:endParaRPr lang="en-US" altLang="bg-BG" sz="2000" smtClean="0">
              <a:solidFill>
                <a:srgbClr val="8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3525" lvl="2" indent="-263525" defTabSz="457200"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</a:pPr>
            <a:r>
              <a:rPr lang="bg-BG" altLang="bg-BG" sz="2000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вложени около 2 млн. лева</a:t>
            </a:r>
          </a:p>
          <a:p>
            <a:pPr marL="263525" lvl="2" indent="-263525" defTabSz="457200"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</a:pPr>
            <a:r>
              <a:rPr lang="bg-BG" altLang="bg-BG" sz="2000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залесени около 80 хиляди фиданки</a:t>
            </a:r>
          </a:p>
          <a:p>
            <a:pPr marL="263525" lvl="2" indent="-263525" defTabSz="457200"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</a:pPr>
            <a:r>
              <a:rPr lang="bg-BG" altLang="bg-BG" sz="2000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обща рекултивирана площ 79 дка</a:t>
            </a:r>
            <a:endParaRPr lang="en-US" altLang="bg-BG" sz="2000" smtClean="0">
              <a:solidFill>
                <a:srgbClr val="8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3525" lvl="2" indent="-263525" defTabSz="457200">
              <a:spcBef>
                <a:spcPct val="20000"/>
              </a:spcBef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</a:pPr>
            <a:endParaRPr lang="ru-RU" altLang="bg-BG" sz="2000" smtClean="0">
              <a:solidFill>
                <a:srgbClr val="6B6B6B"/>
              </a:solidFill>
              <a:latin typeface="Times" panose="02020603050405020304" pitchFamily="18" charset="0"/>
            </a:endParaRPr>
          </a:p>
          <a:p>
            <a:pPr defTabSz="457200"/>
            <a:endParaRPr lang="bg-BG" altLang="bg-BG" smtClean="0">
              <a:latin typeface="Times" panose="02020603050405020304" pitchFamily="18" charset="0"/>
            </a:endParaRP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6D99A77B-FCFD-475B-81C9-C1E67A0C33F1}" type="slidenum">
              <a:rPr lang="en-US" altLang="bg-BG" sz="1200" smtClean="0"/>
              <a:pPr/>
              <a:t>10</a:t>
            </a:fld>
            <a:endParaRPr lang="en-US" altLang="bg-BG" sz="1200" smtClean="0"/>
          </a:p>
        </p:txBody>
      </p:sp>
    </p:spTree>
    <p:extLst>
      <p:ext uri="{BB962C8B-B14F-4D97-AF65-F5344CB8AC3E}">
        <p14:creationId xmlns:p14="http://schemas.microsoft.com/office/powerpoint/2010/main" val="25563918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bg-BG" smtClean="0">
              <a:latin typeface="Times" panose="02020603050405020304" pitchFamily="18" charset="0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327973E9-A4B3-495E-80AE-1BF616BD6721}" type="slidenum">
              <a:rPr lang="en-US" altLang="bg-BG" sz="1200" smtClean="0"/>
              <a:pPr/>
              <a:t>11</a:t>
            </a:fld>
            <a:endParaRPr lang="en-US" altLang="bg-BG" sz="1200" smtClean="0"/>
          </a:p>
        </p:txBody>
      </p:sp>
    </p:spTree>
    <p:extLst>
      <p:ext uri="{BB962C8B-B14F-4D97-AF65-F5344CB8AC3E}">
        <p14:creationId xmlns:p14="http://schemas.microsoft.com/office/powerpoint/2010/main" val="16913238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bg-BG" altLang="bg-BG" smtClean="0">
                <a:latin typeface="Times" panose="02020603050405020304" pitchFamily="18" charset="0"/>
              </a:rPr>
              <a:t>В бизнеса ни има както негативни въздействия, така и позитивни. Стремежът ни е когато ги съберем да получаваме позитивен резултат.</a:t>
            </a:r>
          </a:p>
          <a:p>
            <a:endParaRPr lang="bg-BG" altLang="bg-BG" smtClean="0">
              <a:latin typeface="Times" panose="02020603050405020304" pitchFamily="18" charset="0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973E3A32-0081-47C8-8BEE-ACB281F937FA}" type="slidenum">
              <a:rPr lang="en-US" altLang="bg-BG" sz="1200" smtClean="0"/>
              <a:pPr/>
              <a:t>2</a:t>
            </a:fld>
            <a:endParaRPr lang="en-US" altLang="bg-BG" sz="1200" smtClean="0"/>
          </a:p>
        </p:txBody>
      </p:sp>
    </p:spTree>
    <p:extLst>
      <p:ext uri="{BB962C8B-B14F-4D97-AF65-F5344CB8AC3E}">
        <p14:creationId xmlns:p14="http://schemas.microsoft.com/office/powerpoint/2010/main" val="25345750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bg-BG" altLang="bg-BG" smtClean="0">
                <a:latin typeface="Times" panose="02020603050405020304" pitchFamily="18" charset="0"/>
              </a:rPr>
              <a:t>В бизнеса ни има както негативни въздействия, така и позитивни. Стремежът ни е когато ги съберем да получаваме позитивен резултат.</a:t>
            </a:r>
          </a:p>
          <a:p>
            <a:endParaRPr lang="bg-BG" altLang="bg-BG" smtClean="0">
              <a:latin typeface="Times" panose="02020603050405020304" pitchFamily="18" charset="0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D2336A11-7A50-442A-90AA-E5B31E85FC2E}" type="slidenum">
              <a:rPr lang="en-US" altLang="bg-BG" sz="1200" smtClean="0"/>
              <a:pPr/>
              <a:t>3</a:t>
            </a:fld>
            <a:endParaRPr lang="en-US" altLang="bg-BG" sz="1200" smtClean="0"/>
          </a:p>
        </p:txBody>
      </p:sp>
    </p:spTree>
    <p:extLst>
      <p:ext uri="{BB962C8B-B14F-4D97-AF65-F5344CB8AC3E}">
        <p14:creationId xmlns:p14="http://schemas.microsoft.com/office/powerpoint/2010/main" val="36974566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bg-BG" altLang="bg-BG" smtClean="0">
                <a:latin typeface="Times" panose="02020603050405020304" pitchFamily="18" charset="0"/>
              </a:rPr>
              <a:t>Но преди да говорим за това как го правим и как въздействаме позитивно/негативно върху човека и обществото нека поговорим за това как го определяме.</a:t>
            </a:r>
          </a:p>
          <a:p>
            <a:r>
              <a:rPr lang="en-GB" altLang="bg-BG" smtClean="0">
                <a:latin typeface="Times" panose="02020603050405020304" pitchFamily="18" charset="0"/>
              </a:rPr>
              <a:t>Методологията обръща внимание на приноса на </a:t>
            </a:r>
            <a:r>
              <a:rPr lang="bg-BG" altLang="bg-BG" smtClean="0">
                <a:latin typeface="Times" panose="02020603050405020304" pitchFamily="18" charset="0"/>
              </a:rPr>
              <a:t>проекта</a:t>
            </a:r>
            <a:r>
              <a:rPr lang="en-GB" altLang="bg-BG" smtClean="0">
                <a:latin typeface="Times" panose="02020603050405020304" pitchFamily="18" charset="0"/>
              </a:rPr>
              <a:t> към промени</a:t>
            </a:r>
            <a:r>
              <a:rPr lang="bg-BG" altLang="bg-BG" smtClean="0">
                <a:latin typeface="Times" panose="02020603050405020304" pitchFamily="18" charset="0"/>
              </a:rPr>
              <a:t>те</a:t>
            </a:r>
            <a:r>
              <a:rPr lang="en-GB" altLang="bg-BG" smtClean="0">
                <a:latin typeface="Times" panose="02020603050405020304" pitchFamily="18" charset="0"/>
              </a:rPr>
              <a:t> </a:t>
            </a:r>
            <a:r>
              <a:rPr lang="bg-BG" altLang="bg-BG" smtClean="0">
                <a:latin typeface="Times" panose="02020603050405020304" pitchFamily="18" charset="0"/>
              </a:rPr>
              <a:t>в</a:t>
            </a:r>
            <a:r>
              <a:rPr lang="en-GB" altLang="bg-BG" smtClean="0">
                <a:latin typeface="Times" panose="02020603050405020304" pitchFamily="18" charset="0"/>
              </a:rPr>
              <a:t> </a:t>
            </a:r>
            <a:r>
              <a:rPr lang="bg-BG" altLang="bg-BG" smtClean="0">
                <a:latin typeface="Times" panose="02020603050405020304" pitchFamily="18" charset="0"/>
              </a:rPr>
              <a:t>началното състояние</a:t>
            </a:r>
            <a:r>
              <a:rPr lang="en-GB" altLang="bg-BG" smtClean="0">
                <a:latin typeface="Times" panose="02020603050405020304" pitchFamily="18" charset="0"/>
              </a:rPr>
              <a:t> на местната </a:t>
            </a:r>
            <a:r>
              <a:rPr lang="bg-BG" altLang="bg-BG" smtClean="0">
                <a:latin typeface="Times" panose="02020603050405020304" pitchFamily="18" charset="0"/>
              </a:rPr>
              <a:t>околна</a:t>
            </a:r>
            <a:r>
              <a:rPr lang="en-GB" altLang="bg-BG" smtClean="0">
                <a:latin typeface="Times" panose="02020603050405020304" pitchFamily="18" charset="0"/>
              </a:rPr>
              <a:t> среда и социални условия, в комбинация с всички антропогенни източници.</a:t>
            </a:r>
            <a:endParaRPr lang="bg-BG" altLang="bg-BG" smtClean="0">
              <a:latin typeface="Times" panose="02020603050405020304" pitchFamily="18" charset="0"/>
            </a:endParaRPr>
          </a:p>
          <a:p>
            <a:endParaRPr lang="bg-BG" altLang="bg-BG" smtClean="0">
              <a:latin typeface="Times" panose="02020603050405020304" pitchFamily="18" charset="0"/>
            </a:endParaRPr>
          </a:p>
          <a:p>
            <a:r>
              <a:rPr lang="bg-BG" altLang="bg-BG" smtClean="0">
                <a:latin typeface="Times" panose="02020603050405020304" pitchFamily="18" charset="0"/>
              </a:rPr>
              <a:t>Компоненти: Освен основните компоненти определящи една среда (състояние на икономика, социална среда, околна среда), конкретни и важни компоненти се идентифицират и в разговори с местните общности и други заинтересовани страни. Пример ще бъде даден след малко с подобна оценка, която направихме за проекта в Крумовград.</a:t>
            </a:r>
          </a:p>
          <a:p>
            <a:r>
              <a:rPr lang="bg-BG" altLang="bg-BG" smtClean="0">
                <a:latin typeface="Times" panose="02020603050405020304" pitchFamily="18" charset="0"/>
              </a:rPr>
              <a:t>Показатели: Във връзка с всеки компонент е важно да се изберат и измерими показатели, чрез които може да се проследи изменени и отразяват най-важното за дадения компонент.</a:t>
            </a:r>
          </a:p>
          <a:p>
            <a:r>
              <a:rPr lang="bg-BG" altLang="bg-BG" smtClean="0">
                <a:latin typeface="Times" panose="02020603050405020304" pitchFamily="18" charset="0"/>
              </a:rPr>
              <a:t>Оценка: може би най-сложната част. Тук се намесват различни фактори, които въпреки всички положени усилия и създаването на методология, ограничават обективността. Важно е оценката да бъде съобразена с контекста на проекта (значимото в един регион може да не е толкова в друг, разбира се) и се основава доколко очакваното въздействие е приемливо за обществото. Оценката зависи от типа на въздействието (или критериите). Следва да се опишат възможностите за избягване или смекчаване на въздействията, а след това и оценка на остатъчните въздействия.</a:t>
            </a:r>
          </a:p>
          <a:p>
            <a:endParaRPr lang="bg-BG" altLang="bg-BG" smtClean="0">
              <a:latin typeface="Times" panose="02020603050405020304" pitchFamily="18" charset="0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EBC5F8FE-038F-4279-A432-93D7696436CB}" type="slidenum">
              <a:rPr lang="en-US" altLang="bg-BG" sz="1200" smtClean="0"/>
              <a:pPr/>
              <a:t>4</a:t>
            </a:fld>
            <a:endParaRPr lang="en-US" altLang="bg-BG" sz="1200" smtClean="0"/>
          </a:p>
        </p:txBody>
      </p:sp>
    </p:spTree>
    <p:extLst>
      <p:ext uri="{BB962C8B-B14F-4D97-AF65-F5344CB8AC3E}">
        <p14:creationId xmlns:p14="http://schemas.microsoft.com/office/powerpoint/2010/main" val="36461183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bg-BG" altLang="bg-BG" smtClean="0">
                <a:latin typeface="Times" panose="02020603050405020304" pitchFamily="18" charset="0"/>
              </a:rPr>
              <a:t>Според </a:t>
            </a: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E909CAD5-8EDD-4B34-83B7-48B56FED6FD1}" type="slidenum">
              <a:rPr lang="en-US" altLang="bg-BG" sz="1200" smtClean="0"/>
              <a:pPr/>
              <a:t>5</a:t>
            </a:fld>
            <a:endParaRPr lang="en-US" altLang="bg-BG" sz="1200" smtClean="0"/>
          </a:p>
        </p:txBody>
      </p:sp>
    </p:spTree>
    <p:extLst>
      <p:ext uri="{BB962C8B-B14F-4D97-AF65-F5344CB8AC3E}">
        <p14:creationId xmlns:p14="http://schemas.microsoft.com/office/powerpoint/2010/main" val="6799095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bg-BG" altLang="bg-BG" smtClean="0">
                <a:latin typeface="Times" panose="02020603050405020304" pitchFamily="18" charset="0"/>
              </a:rPr>
              <a:t>Според </a:t>
            </a: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E398239E-ACDB-4B9E-A76E-552D04A0E70A}" type="slidenum">
              <a:rPr lang="en-US" altLang="bg-BG" sz="1200" smtClean="0">
                <a:solidFill>
                  <a:srgbClr val="000000"/>
                </a:solidFill>
              </a:rPr>
              <a:pPr/>
              <a:t>6</a:t>
            </a:fld>
            <a:endParaRPr lang="en-US" altLang="bg-BG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8522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bg-BG" altLang="bg-BG" smtClean="0">
                <a:latin typeface="Times" panose="02020603050405020304" pitchFamily="18" charset="0"/>
              </a:rPr>
              <a:t>Следват няколко примера за въздействия по време на експлоатацията на проекта. </a:t>
            </a: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3D14164C-122F-40A6-9215-72CC288342F0}" type="slidenum">
              <a:rPr lang="en-US" altLang="bg-BG" sz="1200" smtClean="0"/>
              <a:pPr/>
              <a:t>7</a:t>
            </a:fld>
            <a:endParaRPr lang="en-US" altLang="bg-BG" sz="1200" smtClean="0"/>
          </a:p>
        </p:txBody>
      </p:sp>
    </p:spTree>
    <p:extLst>
      <p:ext uri="{BB962C8B-B14F-4D97-AF65-F5344CB8AC3E}">
        <p14:creationId xmlns:p14="http://schemas.microsoft.com/office/powerpoint/2010/main" val="36684617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bg-BG" altLang="bg-BG" smtClean="0">
                <a:latin typeface="Times" panose="02020603050405020304" pitchFamily="18" charset="0"/>
              </a:rPr>
              <a:t>Следват няколко примера за въздействия по време на експлоатацията на проекта. 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5B7A6BA5-5A87-47DB-BE12-6A206B299A38}" type="slidenum">
              <a:rPr lang="en-US" altLang="bg-BG" sz="1200" smtClean="0"/>
              <a:pPr/>
              <a:t>8</a:t>
            </a:fld>
            <a:endParaRPr lang="en-US" altLang="bg-BG" sz="1200" smtClean="0"/>
          </a:p>
        </p:txBody>
      </p:sp>
    </p:spTree>
    <p:extLst>
      <p:ext uri="{BB962C8B-B14F-4D97-AF65-F5344CB8AC3E}">
        <p14:creationId xmlns:p14="http://schemas.microsoft.com/office/powerpoint/2010/main" val="18208014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bg-BG" altLang="bg-BG" smtClean="0">
                <a:latin typeface="Times" panose="02020603050405020304" pitchFamily="18" charset="0"/>
              </a:rPr>
              <a:t>В тази част ще бъдат представени някои вече запознали проекти и инвестиции и плановете за закриващия етап и на двата проекта.</a:t>
            </a: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77BE231B-6A0C-4AA2-A087-2FBEFF10A964}" type="slidenum">
              <a:rPr lang="en-US" altLang="bg-BG" sz="1200" smtClean="0"/>
              <a:pPr/>
              <a:t>9</a:t>
            </a:fld>
            <a:endParaRPr lang="en-US" altLang="bg-BG" sz="1200" smtClean="0"/>
          </a:p>
        </p:txBody>
      </p:sp>
    </p:spTree>
    <p:extLst>
      <p:ext uri="{BB962C8B-B14F-4D97-AF65-F5344CB8AC3E}">
        <p14:creationId xmlns:p14="http://schemas.microsoft.com/office/powerpoint/2010/main" val="595717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DPM_CorporateLogo_Feb27_r1 [Converted].eps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6021388"/>
            <a:ext cx="1152525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 userDrawn="1"/>
        </p:nvSpPr>
        <p:spPr bwMode="auto">
          <a:xfrm>
            <a:off x="647700" y="476250"/>
            <a:ext cx="7848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1100" b="1" dirty="0">
                <a:solidFill>
                  <a:srgbClr val="FFFFFF"/>
                </a:solidFill>
                <a:latin typeface="Arial" pitchFamily="34" charset="0"/>
              </a:rPr>
              <a:t>DUNDEE PRECIOUS METALS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2209800"/>
            <a:ext cx="8159824" cy="1143000"/>
          </a:xfrm>
        </p:spPr>
        <p:txBody>
          <a:bodyPr/>
          <a:lstStyle>
            <a:lvl1pPr>
              <a:lnSpc>
                <a:spcPct val="9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520" y="6213401"/>
            <a:ext cx="4509456" cy="311944"/>
          </a:xfrm>
        </p:spPr>
        <p:txBody>
          <a:bodyPr/>
          <a:lstStyle>
            <a:lvl1pPr marL="0" indent="0"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lang="en-US" sz="1200" b="1" kern="1200" cap="all" baseline="0" dirty="0">
                <a:solidFill>
                  <a:srgbClr val="5E5E5D"/>
                </a:solidFill>
                <a:latin typeface="+mn-lt"/>
                <a:ea typeface="ＭＳ Ｐゴシック" charset="0"/>
                <a:cs typeface="Arial Black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68508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5615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5936" y="273050"/>
            <a:ext cx="4906888" cy="585311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5615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141FC-77F1-4894-A625-15148F4E40E2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4125272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DBD7A-37DE-4C48-9576-78AD64E84F98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844495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0F148-FA49-4EB8-805E-0790700D7D15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28775716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457200"/>
            <a:ext cx="1981200" cy="5638800"/>
          </a:xfrm>
        </p:spPr>
        <p:txBody>
          <a:bodyPr vert="eaVert"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5791200" cy="5638800"/>
          </a:xfrm>
        </p:spPr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C01EE-3422-4703-B628-F27FDF125E3E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28715938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DPM_CorporateLogo_Feb27_r1 [Converted].eps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6021388"/>
            <a:ext cx="1152525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 userDrawn="1"/>
        </p:nvSpPr>
        <p:spPr bwMode="auto">
          <a:xfrm>
            <a:off x="647700" y="476250"/>
            <a:ext cx="7848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1100" b="1" dirty="0">
                <a:solidFill>
                  <a:srgbClr val="FFFFFF"/>
                </a:solidFill>
                <a:latin typeface="Arial" pitchFamily="34" charset="0"/>
              </a:rPr>
              <a:t>DUNDEE PRECIOUS METALS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2209800"/>
            <a:ext cx="8159824" cy="1143000"/>
          </a:xfrm>
        </p:spPr>
        <p:txBody>
          <a:bodyPr/>
          <a:lstStyle>
            <a:lvl1pPr>
              <a:lnSpc>
                <a:spcPct val="9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520" y="6213401"/>
            <a:ext cx="4509456" cy="311944"/>
          </a:xfrm>
        </p:spPr>
        <p:txBody>
          <a:bodyPr/>
          <a:lstStyle>
            <a:lvl1pPr marL="0" indent="0"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lang="en-US" sz="1200" b="1" kern="1200" cap="all" baseline="0" dirty="0">
                <a:solidFill>
                  <a:srgbClr val="5E5E5D"/>
                </a:solidFill>
                <a:latin typeface="+mn-lt"/>
                <a:ea typeface="ＭＳ Ｐゴシック" charset="0"/>
                <a:cs typeface="Arial Black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6876760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 userDrawn="1"/>
        </p:nvSpPr>
        <p:spPr bwMode="auto">
          <a:xfrm>
            <a:off x="647700" y="476250"/>
            <a:ext cx="7848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1100" b="1" dirty="0">
                <a:solidFill>
                  <a:srgbClr val="FFFFFF"/>
                </a:solidFill>
                <a:latin typeface="Arial" pitchFamily="34" charset="0"/>
              </a:rPr>
              <a:t>DUNDEE PRECIOUS METALS</a:t>
            </a:r>
          </a:p>
        </p:txBody>
      </p:sp>
      <p:pic>
        <p:nvPicPr>
          <p:cNvPr id="4" name="Picture 6" descr="Q:\Investor Relations\Photos\Deno Gold\Armenia June 2012\IMG_3413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6038"/>
            <a:ext cx="8666163" cy="171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DPM_CorporateLogo_Feb27_r1 [Converted].eps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29350"/>
            <a:ext cx="855663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520" y="2209800"/>
            <a:ext cx="8159824" cy="1143000"/>
          </a:xfrm>
        </p:spPr>
        <p:txBody>
          <a:bodyPr/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1EEFB-90FA-4C7A-8185-8C86B13D7A92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42323677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 userDrawn="1"/>
        </p:nvSpPr>
        <p:spPr bwMode="auto">
          <a:xfrm>
            <a:off x="647700" y="476250"/>
            <a:ext cx="7848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1100" b="1" dirty="0">
                <a:solidFill>
                  <a:srgbClr val="FFFFFF"/>
                </a:solidFill>
                <a:latin typeface="Arial" pitchFamily="34" charset="0"/>
              </a:rPr>
              <a:t>DUNDEE PRECIOUS METALS</a:t>
            </a:r>
          </a:p>
        </p:txBody>
      </p:sp>
      <p:pic>
        <p:nvPicPr>
          <p:cNvPr id="4" name="Picture 4" descr="DPM_CorporateLogo_Feb27_r1 [Converted].eps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29350"/>
            <a:ext cx="855663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Q:\Investor Relations\Photos\Chelopech\Recent Chelopech expansion photos from Gergana\13_Aug_Oct 2012 (14)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1600"/>
            <a:ext cx="8689975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520" y="2209800"/>
            <a:ext cx="8159824" cy="1143000"/>
          </a:xfrm>
        </p:spPr>
        <p:txBody>
          <a:bodyPr/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ED500-27BD-4534-8CF3-5C28B6571E0A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19561099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2"/>
          <p:cNvCxnSpPr>
            <a:cxnSpLocks noChangeShapeType="1"/>
          </p:cNvCxnSpPr>
          <p:nvPr userDrawn="1"/>
        </p:nvCxnSpPr>
        <p:spPr bwMode="auto">
          <a:xfrm>
            <a:off x="1133475" y="1341438"/>
            <a:ext cx="7572375" cy="0"/>
          </a:xfrm>
          <a:prstGeom prst="line">
            <a:avLst/>
          </a:prstGeom>
          <a:noFill/>
          <a:ln w="9525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Straight Connector 26"/>
          <p:cNvCxnSpPr>
            <a:cxnSpLocks noChangeShapeType="1"/>
          </p:cNvCxnSpPr>
          <p:nvPr userDrawn="1"/>
        </p:nvCxnSpPr>
        <p:spPr bwMode="auto">
          <a:xfrm>
            <a:off x="1173163" y="333375"/>
            <a:ext cx="7572375" cy="0"/>
          </a:xfrm>
          <a:prstGeom prst="line">
            <a:avLst/>
          </a:prstGeom>
          <a:noFill/>
          <a:ln w="38100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295400"/>
            <a:ext cx="7992888" cy="5157936"/>
          </a:xfrm>
        </p:spPr>
        <p:txBody>
          <a:bodyPr/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z="10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603CE-86D0-45E6-8049-5FF6F3969CBC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26856599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4406903"/>
            <a:ext cx="7595121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9592" y="2906713"/>
            <a:ext cx="7595121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73E54-8048-47DA-9499-730151F44CF4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30832829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2"/>
          <p:cNvCxnSpPr>
            <a:cxnSpLocks noChangeShapeType="1"/>
          </p:cNvCxnSpPr>
          <p:nvPr userDrawn="1"/>
        </p:nvCxnSpPr>
        <p:spPr bwMode="auto">
          <a:xfrm>
            <a:off x="1133475" y="1341438"/>
            <a:ext cx="7572375" cy="0"/>
          </a:xfrm>
          <a:prstGeom prst="line">
            <a:avLst/>
          </a:prstGeom>
          <a:noFill/>
          <a:ln w="9525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Straight Connector 26"/>
          <p:cNvCxnSpPr>
            <a:cxnSpLocks noChangeShapeType="1"/>
          </p:cNvCxnSpPr>
          <p:nvPr userDrawn="1"/>
        </p:nvCxnSpPr>
        <p:spPr bwMode="auto">
          <a:xfrm>
            <a:off x="1173163" y="333375"/>
            <a:ext cx="7572375" cy="0"/>
          </a:xfrm>
          <a:prstGeom prst="line">
            <a:avLst/>
          </a:prstGeom>
          <a:noFill/>
          <a:ln w="38100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9592" y="1295400"/>
            <a:ext cx="38862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8192" y="1295400"/>
            <a:ext cx="38862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z="10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F3E16-E873-41C5-9C83-47EEC75EA36B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2287064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 userDrawn="1"/>
        </p:nvSpPr>
        <p:spPr bwMode="auto">
          <a:xfrm>
            <a:off x="647700" y="476250"/>
            <a:ext cx="7848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1100" b="1" dirty="0">
                <a:solidFill>
                  <a:srgbClr val="FFFFFF"/>
                </a:solidFill>
                <a:latin typeface="Arial" pitchFamily="34" charset="0"/>
              </a:rPr>
              <a:t>DUNDEE PRECIOUS METALS</a:t>
            </a:r>
          </a:p>
        </p:txBody>
      </p:sp>
      <p:pic>
        <p:nvPicPr>
          <p:cNvPr id="4" name="Picture 6" descr="Q:\Investor Relations\Photos\Deno Gold\Armenia June 2012\IMG_3413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6038"/>
            <a:ext cx="8666163" cy="171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DPM_CorporateLogo_Feb27_r1 [Converted].eps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29350"/>
            <a:ext cx="855663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520" y="2209800"/>
            <a:ext cx="8159824" cy="1143000"/>
          </a:xfrm>
        </p:spPr>
        <p:txBody>
          <a:bodyPr/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E6FC7-258E-43E7-BA35-025EA8A953C8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4570280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2"/>
          <p:cNvCxnSpPr>
            <a:cxnSpLocks noChangeShapeType="1"/>
          </p:cNvCxnSpPr>
          <p:nvPr userDrawn="1"/>
        </p:nvCxnSpPr>
        <p:spPr bwMode="auto">
          <a:xfrm>
            <a:off x="1133475" y="1341438"/>
            <a:ext cx="7572375" cy="0"/>
          </a:xfrm>
          <a:prstGeom prst="line">
            <a:avLst/>
          </a:prstGeom>
          <a:noFill/>
          <a:ln w="9525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Straight Connector 26"/>
          <p:cNvCxnSpPr>
            <a:cxnSpLocks noChangeShapeType="1"/>
          </p:cNvCxnSpPr>
          <p:nvPr userDrawn="1"/>
        </p:nvCxnSpPr>
        <p:spPr bwMode="auto">
          <a:xfrm>
            <a:off x="1173163" y="333375"/>
            <a:ext cx="7572375" cy="0"/>
          </a:xfrm>
          <a:prstGeom prst="line">
            <a:avLst/>
          </a:prstGeom>
          <a:noFill/>
          <a:ln w="38100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333377"/>
            <a:ext cx="8064896" cy="1008064"/>
          </a:xfrm>
        </p:spPr>
        <p:txBody>
          <a:bodyPr/>
          <a:lstStyle>
            <a:lvl1pPr>
              <a:defRPr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584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8904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062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062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9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z="10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251A0-7450-47A2-818A-DF5DD1E2F45D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11706305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2"/>
          <p:cNvCxnSpPr>
            <a:cxnSpLocks noChangeShapeType="1"/>
          </p:cNvCxnSpPr>
          <p:nvPr userDrawn="1"/>
        </p:nvCxnSpPr>
        <p:spPr bwMode="auto">
          <a:xfrm>
            <a:off x="1176338" y="1341438"/>
            <a:ext cx="7572375" cy="0"/>
          </a:xfrm>
          <a:prstGeom prst="line">
            <a:avLst/>
          </a:prstGeom>
          <a:noFill/>
          <a:ln w="9525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Straight Connector 26"/>
          <p:cNvCxnSpPr>
            <a:cxnSpLocks noChangeShapeType="1"/>
          </p:cNvCxnSpPr>
          <p:nvPr userDrawn="1"/>
        </p:nvCxnSpPr>
        <p:spPr bwMode="auto">
          <a:xfrm>
            <a:off x="1173163" y="333375"/>
            <a:ext cx="7572375" cy="0"/>
          </a:xfrm>
          <a:prstGeom prst="line">
            <a:avLst/>
          </a:prstGeom>
          <a:noFill/>
          <a:ln w="38100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0384" y="333377"/>
            <a:ext cx="7535466" cy="1008064"/>
          </a:xfrm>
        </p:spPr>
        <p:txBody>
          <a:bodyPr anchor="t"/>
          <a:lstStyle>
            <a:lvl1pPr>
              <a:defRPr lang="en-US" sz="2800" kern="1200" cap="all" baseline="0" dirty="0">
                <a:solidFill>
                  <a:srgbClr val="5E5E5D"/>
                </a:solidFill>
                <a:latin typeface="Arial Black" pitchFamily="34" charset="0"/>
                <a:ea typeface="MS PGothic" pitchFamily="34" charset="-128"/>
                <a:cs typeface="+mn-cs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176090" y="1341438"/>
            <a:ext cx="7510711" cy="503989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z="10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417F6-0787-4B52-B5F9-6B6D05E2C1E8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9749845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 userDrawn="1"/>
        </p:nvSpPr>
        <p:spPr bwMode="auto">
          <a:xfrm>
            <a:off x="1042988" y="404813"/>
            <a:ext cx="7775575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9pPr>
          </a:lstStyle>
          <a:p>
            <a:pPr eaLnBrk="1" hangingPunct="1">
              <a:lnSpc>
                <a:spcPct val="80000"/>
              </a:lnSpc>
              <a:spcAft>
                <a:spcPts val="600"/>
              </a:spcAft>
              <a:defRPr/>
            </a:pPr>
            <a:endParaRPr lang="en-US" sz="2800" dirty="0">
              <a:solidFill>
                <a:srgbClr val="5E5E5D"/>
              </a:solidFill>
              <a:latin typeface="Arial Black" pitchFamily="34" charset="0"/>
            </a:endParaRPr>
          </a:p>
        </p:txBody>
      </p:sp>
      <p:cxnSp>
        <p:nvCxnSpPr>
          <p:cNvPr id="5" name="Straight Connector 2"/>
          <p:cNvCxnSpPr>
            <a:cxnSpLocks noChangeShapeType="1"/>
          </p:cNvCxnSpPr>
          <p:nvPr userDrawn="1"/>
        </p:nvCxnSpPr>
        <p:spPr bwMode="auto">
          <a:xfrm>
            <a:off x="1133475" y="1341438"/>
            <a:ext cx="7572375" cy="0"/>
          </a:xfrm>
          <a:prstGeom prst="line">
            <a:avLst/>
          </a:prstGeom>
          <a:noFill/>
          <a:ln w="9525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Straight Connector 26"/>
          <p:cNvCxnSpPr>
            <a:cxnSpLocks noChangeShapeType="1"/>
          </p:cNvCxnSpPr>
          <p:nvPr userDrawn="1"/>
        </p:nvCxnSpPr>
        <p:spPr bwMode="auto">
          <a:xfrm>
            <a:off x="1173163" y="333375"/>
            <a:ext cx="7572375" cy="0"/>
          </a:xfrm>
          <a:prstGeom prst="line">
            <a:avLst/>
          </a:prstGeom>
          <a:noFill/>
          <a:ln w="38100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133477" y="1295400"/>
            <a:ext cx="7759005" cy="5157936"/>
          </a:xfrm>
        </p:spPr>
        <p:txBody>
          <a:bodyPr/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70384" y="333377"/>
            <a:ext cx="7535466" cy="1008064"/>
          </a:xfrm>
        </p:spPr>
        <p:txBody>
          <a:bodyPr anchor="t"/>
          <a:lstStyle>
            <a:lvl1pPr>
              <a:defRPr lang="en-US" sz="2800" kern="1200" cap="all" baseline="0" dirty="0">
                <a:solidFill>
                  <a:srgbClr val="5E5E5D"/>
                </a:solidFill>
                <a:latin typeface="Arial Black" pitchFamily="34" charset="0"/>
                <a:ea typeface="MS PGothic" pitchFamily="34" charset="-128"/>
                <a:cs typeface="+mn-cs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9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z="10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274AC-E76E-48D2-86DF-B162E246C739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12763382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5615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5936" y="273050"/>
            <a:ext cx="4906888" cy="585311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5615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E0850-A0CA-48AC-837B-D5438836597B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2930114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68323-7787-4B3D-904C-02009CBE7C08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34794695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4E5E3-1D8E-487B-8708-1B68AA8D9647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42268525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457200"/>
            <a:ext cx="1981200" cy="5638800"/>
          </a:xfrm>
        </p:spPr>
        <p:txBody>
          <a:bodyPr vert="eaVert"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5791200" cy="5638800"/>
          </a:xfrm>
        </p:spPr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016A6-DB72-45A9-A4BD-09D020CFFD28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890702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 userDrawn="1"/>
        </p:nvSpPr>
        <p:spPr bwMode="auto">
          <a:xfrm>
            <a:off x="647700" y="476250"/>
            <a:ext cx="7848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1100" b="1" dirty="0">
                <a:solidFill>
                  <a:srgbClr val="FFFFFF"/>
                </a:solidFill>
                <a:latin typeface="Arial" pitchFamily="34" charset="0"/>
              </a:rPr>
              <a:t>DUNDEE PRECIOUS METALS</a:t>
            </a:r>
          </a:p>
        </p:txBody>
      </p:sp>
      <p:pic>
        <p:nvPicPr>
          <p:cNvPr id="4" name="Picture 4" descr="DPM_CorporateLogo_Feb27_r1 [Converted].eps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229350"/>
            <a:ext cx="855663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Q:\Investor Relations\Photos\Chelopech\Recent Chelopech expansion photos from Gergana\13_Aug_Oct 2012 (14)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1600"/>
            <a:ext cx="8689975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520" y="2209800"/>
            <a:ext cx="8159824" cy="1143000"/>
          </a:xfrm>
        </p:spPr>
        <p:txBody>
          <a:bodyPr/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06C6F-58F3-4897-94C3-B518AB12AA14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4098288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2"/>
          <p:cNvCxnSpPr>
            <a:cxnSpLocks noChangeShapeType="1"/>
          </p:cNvCxnSpPr>
          <p:nvPr userDrawn="1"/>
        </p:nvCxnSpPr>
        <p:spPr bwMode="auto">
          <a:xfrm>
            <a:off x="1133475" y="1341438"/>
            <a:ext cx="7572375" cy="0"/>
          </a:xfrm>
          <a:prstGeom prst="line">
            <a:avLst/>
          </a:prstGeom>
          <a:noFill/>
          <a:ln w="9525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Straight Connector 26"/>
          <p:cNvCxnSpPr>
            <a:cxnSpLocks noChangeShapeType="1"/>
          </p:cNvCxnSpPr>
          <p:nvPr userDrawn="1"/>
        </p:nvCxnSpPr>
        <p:spPr bwMode="auto">
          <a:xfrm>
            <a:off x="1173163" y="333375"/>
            <a:ext cx="7572375" cy="0"/>
          </a:xfrm>
          <a:prstGeom prst="line">
            <a:avLst/>
          </a:prstGeom>
          <a:noFill/>
          <a:ln w="38100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295400"/>
            <a:ext cx="7992888" cy="5157936"/>
          </a:xfrm>
        </p:spPr>
        <p:txBody>
          <a:bodyPr/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z="10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F732E-704B-40CC-ADF7-96149C8A1F37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1480396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4406903"/>
            <a:ext cx="7595121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9592" y="2906713"/>
            <a:ext cx="7595121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02E4C-ACFA-4C92-9B38-77497F7A6953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205790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2"/>
          <p:cNvCxnSpPr>
            <a:cxnSpLocks noChangeShapeType="1"/>
          </p:cNvCxnSpPr>
          <p:nvPr userDrawn="1"/>
        </p:nvCxnSpPr>
        <p:spPr bwMode="auto">
          <a:xfrm>
            <a:off x="1133475" y="1341438"/>
            <a:ext cx="7572375" cy="0"/>
          </a:xfrm>
          <a:prstGeom prst="line">
            <a:avLst/>
          </a:prstGeom>
          <a:noFill/>
          <a:ln w="9525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Straight Connector 26"/>
          <p:cNvCxnSpPr>
            <a:cxnSpLocks noChangeShapeType="1"/>
          </p:cNvCxnSpPr>
          <p:nvPr userDrawn="1"/>
        </p:nvCxnSpPr>
        <p:spPr bwMode="auto">
          <a:xfrm>
            <a:off x="1173163" y="333375"/>
            <a:ext cx="7572375" cy="0"/>
          </a:xfrm>
          <a:prstGeom prst="line">
            <a:avLst/>
          </a:prstGeom>
          <a:noFill/>
          <a:ln w="38100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9592" y="1295400"/>
            <a:ext cx="38862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8192" y="1295400"/>
            <a:ext cx="38862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z="10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40078-2DBE-490E-B281-49313EB733BF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3011282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2"/>
          <p:cNvCxnSpPr>
            <a:cxnSpLocks noChangeShapeType="1"/>
          </p:cNvCxnSpPr>
          <p:nvPr userDrawn="1"/>
        </p:nvCxnSpPr>
        <p:spPr bwMode="auto">
          <a:xfrm>
            <a:off x="1133475" y="1341438"/>
            <a:ext cx="7572375" cy="0"/>
          </a:xfrm>
          <a:prstGeom prst="line">
            <a:avLst/>
          </a:prstGeom>
          <a:noFill/>
          <a:ln w="9525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Straight Connector 26"/>
          <p:cNvCxnSpPr>
            <a:cxnSpLocks noChangeShapeType="1"/>
          </p:cNvCxnSpPr>
          <p:nvPr userDrawn="1"/>
        </p:nvCxnSpPr>
        <p:spPr bwMode="auto">
          <a:xfrm>
            <a:off x="1173163" y="333375"/>
            <a:ext cx="7572375" cy="0"/>
          </a:xfrm>
          <a:prstGeom prst="line">
            <a:avLst/>
          </a:prstGeom>
          <a:noFill/>
          <a:ln w="38100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333377"/>
            <a:ext cx="8064896" cy="1008064"/>
          </a:xfrm>
        </p:spPr>
        <p:txBody>
          <a:bodyPr/>
          <a:lstStyle>
            <a:lvl1pPr>
              <a:defRPr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584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8904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062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062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9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z="10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F3E14-F0B5-4487-9040-0A6569410C73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10417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2"/>
          <p:cNvCxnSpPr>
            <a:cxnSpLocks noChangeShapeType="1"/>
          </p:cNvCxnSpPr>
          <p:nvPr userDrawn="1"/>
        </p:nvCxnSpPr>
        <p:spPr bwMode="auto">
          <a:xfrm>
            <a:off x="1176338" y="1341438"/>
            <a:ext cx="7572375" cy="0"/>
          </a:xfrm>
          <a:prstGeom prst="line">
            <a:avLst/>
          </a:prstGeom>
          <a:noFill/>
          <a:ln w="9525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Straight Connector 26"/>
          <p:cNvCxnSpPr>
            <a:cxnSpLocks noChangeShapeType="1"/>
          </p:cNvCxnSpPr>
          <p:nvPr userDrawn="1"/>
        </p:nvCxnSpPr>
        <p:spPr bwMode="auto">
          <a:xfrm>
            <a:off x="1173163" y="333375"/>
            <a:ext cx="7572375" cy="0"/>
          </a:xfrm>
          <a:prstGeom prst="line">
            <a:avLst/>
          </a:prstGeom>
          <a:noFill/>
          <a:ln w="38100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0384" y="333377"/>
            <a:ext cx="7535466" cy="1008064"/>
          </a:xfrm>
        </p:spPr>
        <p:txBody>
          <a:bodyPr anchor="t"/>
          <a:lstStyle>
            <a:lvl1pPr>
              <a:defRPr lang="en-US" sz="2800" kern="1200" cap="all" baseline="0" dirty="0">
                <a:solidFill>
                  <a:srgbClr val="5E5E5D"/>
                </a:solidFill>
                <a:latin typeface="Arial Black" pitchFamily="34" charset="0"/>
                <a:ea typeface="MS PGothic" pitchFamily="34" charset="-128"/>
                <a:cs typeface="+mn-cs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176090" y="1341438"/>
            <a:ext cx="7510711" cy="503989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z="10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E0E8D-F6FC-4463-A674-9AEA7FC2DAFE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3260748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 userDrawn="1"/>
        </p:nvSpPr>
        <p:spPr bwMode="auto">
          <a:xfrm>
            <a:off x="1042988" y="404813"/>
            <a:ext cx="7775575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9pPr>
          </a:lstStyle>
          <a:p>
            <a:pPr eaLnBrk="1" hangingPunct="1">
              <a:lnSpc>
                <a:spcPct val="80000"/>
              </a:lnSpc>
              <a:spcAft>
                <a:spcPts val="600"/>
              </a:spcAft>
              <a:defRPr/>
            </a:pPr>
            <a:endParaRPr lang="en-US" sz="2800" dirty="0">
              <a:solidFill>
                <a:srgbClr val="5E5E5D"/>
              </a:solidFill>
              <a:latin typeface="Arial Black" pitchFamily="34" charset="0"/>
            </a:endParaRPr>
          </a:p>
        </p:txBody>
      </p:sp>
      <p:cxnSp>
        <p:nvCxnSpPr>
          <p:cNvPr id="5" name="Straight Connector 2"/>
          <p:cNvCxnSpPr>
            <a:cxnSpLocks noChangeShapeType="1"/>
          </p:cNvCxnSpPr>
          <p:nvPr userDrawn="1"/>
        </p:nvCxnSpPr>
        <p:spPr bwMode="auto">
          <a:xfrm>
            <a:off x="1133475" y="1341438"/>
            <a:ext cx="7572375" cy="0"/>
          </a:xfrm>
          <a:prstGeom prst="line">
            <a:avLst/>
          </a:prstGeom>
          <a:noFill/>
          <a:ln w="9525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Straight Connector 26"/>
          <p:cNvCxnSpPr>
            <a:cxnSpLocks noChangeShapeType="1"/>
          </p:cNvCxnSpPr>
          <p:nvPr userDrawn="1"/>
        </p:nvCxnSpPr>
        <p:spPr bwMode="auto">
          <a:xfrm>
            <a:off x="1173163" y="333375"/>
            <a:ext cx="7572375" cy="0"/>
          </a:xfrm>
          <a:prstGeom prst="line">
            <a:avLst/>
          </a:prstGeom>
          <a:noFill/>
          <a:ln w="38100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133477" y="1295400"/>
            <a:ext cx="7759005" cy="5157936"/>
          </a:xfrm>
        </p:spPr>
        <p:txBody>
          <a:bodyPr/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70384" y="333377"/>
            <a:ext cx="7535466" cy="1008064"/>
          </a:xfrm>
        </p:spPr>
        <p:txBody>
          <a:bodyPr anchor="t"/>
          <a:lstStyle>
            <a:lvl1pPr>
              <a:defRPr lang="en-US" sz="2800" kern="1200" cap="all" baseline="0" dirty="0">
                <a:solidFill>
                  <a:srgbClr val="5E5E5D"/>
                </a:solidFill>
                <a:latin typeface="Arial Black" pitchFamily="34" charset="0"/>
                <a:ea typeface="MS PGothic" pitchFamily="34" charset="-128"/>
                <a:cs typeface="+mn-cs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9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z="10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D9C4C-4567-45F9-AF5B-A2C3D1575CB5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90583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333375"/>
            <a:ext cx="7850187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295400"/>
            <a:ext cx="7850187" cy="515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36538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000000">
                    <a:tint val="75000"/>
                  </a:srgbClr>
                </a:solidFill>
                <a:latin typeface="+mj-lt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732588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A6B097E-7DBC-4B2B-BEF4-FB8669773DA6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6012" r:id="rId1"/>
    <p:sldLayoutId id="2147496013" r:id="rId2"/>
    <p:sldLayoutId id="2147496014" r:id="rId3"/>
    <p:sldLayoutId id="2147496015" r:id="rId4"/>
    <p:sldLayoutId id="2147496002" r:id="rId5"/>
    <p:sldLayoutId id="2147496016" r:id="rId6"/>
    <p:sldLayoutId id="2147496017" r:id="rId7"/>
    <p:sldLayoutId id="2147496018" r:id="rId8"/>
    <p:sldLayoutId id="2147496019" r:id="rId9"/>
    <p:sldLayoutId id="2147496003" r:id="rId10"/>
    <p:sldLayoutId id="2147496004" r:id="rId11"/>
    <p:sldLayoutId id="2147496005" r:id="rId12"/>
    <p:sldLayoutId id="2147496006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2800" b="1" kern="1200" cap="all" dirty="0">
          <a:solidFill>
            <a:srgbClr val="5E5E5D"/>
          </a:solidFill>
          <a:latin typeface="Arial Black" pitchFamily="34" charset="0"/>
          <a:ea typeface="MS PGothic" pitchFamily="34" charset="-128"/>
          <a:cs typeface="MS PGothic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E5E5D"/>
          </a:solidFill>
          <a:latin typeface="Arial Black" pitchFamily="34" charset="0"/>
          <a:ea typeface="MS PGothic" pitchFamily="34" charset="-128"/>
          <a:cs typeface="MS PGothic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E5E5D"/>
          </a:solidFill>
          <a:latin typeface="Arial Black" pitchFamily="34" charset="0"/>
          <a:ea typeface="MS PGothic" pitchFamily="34" charset="-128"/>
          <a:cs typeface="MS PGothic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E5E5D"/>
          </a:solidFill>
          <a:latin typeface="Arial Black" pitchFamily="34" charset="0"/>
          <a:ea typeface="MS PGothic" pitchFamily="34" charset="-128"/>
          <a:cs typeface="MS PGothic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E5E5D"/>
          </a:solidFill>
          <a:latin typeface="Arial Black" pitchFamily="34" charset="0"/>
          <a:ea typeface="MS PGothic" pitchFamily="34" charset="-128"/>
          <a:cs typeface="MS PGothic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A3B9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A3B9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A3B9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A3B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>
          <a:solidFill>
            <a:srgbClr val="6B6B6B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1600">
          <a:solidFill>
            <a:srgbClr val="6B6B6B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600">
          <a:solidFill>
            <a:srgbClr val="6B6B6B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1600">
          <a:solidFill>
            <a:srgbClr val="6B6B6B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1600">
          <a:solidFill>
            <a:srgbClr val="6B6B6B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1600">
          <a:solidFill>
            <a:srgbClr val="6B6B6B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1600">
          <a:solidFill>
            <a:srgbClr val="6B6B6B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1600">
          <a:solidFill>
            <a:srgbClr val="6B6B6B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1600">
          <a:solidFill>
            <a:srgbClr val="6B6B6B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333375"/>
            <a:ext cx="7850187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295400"/>
            <a:ext cx="7850187" cy="515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36538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000000">
                    <a:tint val="75000"/>
                  </a:srgbClr>
                </a:solidFill>
                <a:latin typeface="+mj-lt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732588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E8FFCF9-D48F-4EBA-95B8-7AC147E4021A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6020" r:id="rId1"/>
    <p:sldLayoutId id="2147496021" r:id="rId2"/>
    <p:sldLayoutId id="2147496022" r:id="rId3"/>
    <p:sldLayoutId id="2147496023" r:id="rId4"/>
    <p:sldLayoutId id="2147496007" r:id="rId5"/>
    <p:sldLayoutId id="2147496024" r:id="rId6"/>
    <p:sldLayoutId id="2147496025" r:id="rId7"/>
    <p:sldLayoutId id="2147496026" r:id="rId8"/>
    <p:sldLayoutId id="2147496027" r:id="rId9"/>
    <p:sldLayoutId id="2147496008" r:id="rId10"/>
    <p:sldLayoutId id="2147496009" r:id="rId11"/>
    <p:sldLayoutId id="2147496010" r:id="rId12"/>
    <p:sldLayoutId id="2147496011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2800" b="1" kern="1200" cap="all" dirty="0">
          <a:solidFill>
            <a:srgbClr val="5E5E5D"/>
          </a:solidFill>
          <a:latin typeface="Arial Black" pitchFamily="34" charset="0"/>
          <a:ea typeface="MS PGothic" pitchFamily="34" charset="-128"/>
          <a:cs typeface="MS PGothic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E5E5D"/>
          </a:solidFill>
          <a:latin typeface="Arial Black" pitchFamily="34" charset="0"/>
          <a:ea typeface="MS PGothic" pitchFamily="34" charset="-128"/>
          <a:cs typeface="MS PGothic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E5E5D"/>
          </a:solidFill>
          <a:latin typeface="Arial Black" pitchFamily="34" charset="0"/>
          <a:ea typeface="MS PGothic" pitchFamily="34" charset="-128"/>
          <a:cs typeface="MS PGothic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E5E5D"/>
          </a:solidFill>
          <a:latin typeface="Arial Black" pitchFamily="34" charset="0"/>
          <a:ea typeface="MS PGothic" pitchFamily="34" charset="-128"/>
          <a:cs typeface="MS PGothic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E5E5D"/>
          </a:solidFill>
          <a:latin typeface="Arial Black" pitchFamily="34" charset="0"/>
          <a:ea typeface="MS PGothic" pitchFamily="34" charset="-128"/>
          <a:cs typeface="MS PGothic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A3B9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A3B9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A3B9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A3B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>
          <a:solidFill>
            <a:srgbClr val="6B6B6B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1600">
          <a:solidFill>
            <a:srgbClr val="6B6B6B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600">
          <a:solidFill>
            <a:srgbClr val="6B6B6B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1600">
          <a:solidFill>
            <a:srgbClr val="6B6B6B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1600">
          <a:solidFill>
            <a:srgbClr val="6B6B6B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1600">
          <a:solidFill>
            <a:srgbClr val="6B6B6B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1600">
          <a:solidFill>
            <a:srgbClr val="6B6B6B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1600">
          <a:solidFill>
            <a:srgbClr val="6B6B6B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1600">
          <a:solidFill>
            <a:srgbClr val="6B6B6B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krumovgrad.webnoise.eu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 txBox="1">
            <a:spLocks noChangeArrowheads="1"/>
          </p:cNvSpPr>
          <p:nvPr/>
        </p:nvSpPr>
        <p:spPr bwMode="auto">
          <a:xfrm>
            <a:off x="633413" y="6237288"/>
            <a:ext cx="7848600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bg-BG" altLang="en-US" sz="1200" b="1">
                <a:solidFill>
                  <a:srgbClr val="5E5E5D"/>
                </a:solidFill>
              </a:rPr>
              <a:t>24 Юни</a:t>
            </a:r>
            <a:r>
              <a:rPr lang="en-US" altLang="en-US" sz="1200" b="1">
                <a:solidFill>
                  <a:srgbClr val="5E5E5D"/>
                </a:solidFill>
              </a:rPr>
              <a:t> 2016</a:t>
            </a:r>
            <a:r>
              <a:rPr lang="bg-BG" altLang="en-US" sz="1200" b="1">
                <a:solidFill>
                  <a:srgbClr val="5E5E5D"/>
                </a:solidFill>
              </a:rPr>
              <a:t>г.</a:t>
            </a:r>
            <a:r>
              <a:rPr lang="en-US" altLang="en-US" sz="1200" b="1">
                <a:solidFill>
                  <a:srgbClr val="5E5E5D"/>
                </a:solidFill>
                <a:latin typeface="Arial Black" panose="020B0A04020102020204" pitchFamily="34" charset="0"/>
              </a:rPr>
              <a:t> </a:t>
            </a:r>
            <a:r>
              <a:rPr lang="en-US" altLang="en-US" sz="1400" b="1">
                <a:solidFill>
                  <a:srgbClr val="C49725"/>
                </a:solidFill>
                <a:latin typeface="Arial Black" panose="020B0A04020102020204" pitchFamily="34" charset="0"/>
              </a:rPr>
              <a:t> </a:t>
            </a:r>
            <a:r>
              <a:rPr lang="en-US" altLang="en-US" sz="1600" b="1" baseline="10000">
                <a:solidFill>
                  <a:srgbClr val="C49725"/>
                </a:solidFill>
                <a:latin typeface="Arial Black" panose="020B0A04020102020204" pitchFamily="34" charset="0"/>
              </a:rPr>
              <a:t>|</a:t>
            </a:r>
            <a:r>
              <a:rPr lang="en-US" altLang="en-US" sz="1400" b="1">
                <a:solidFill>
                  <a:srgbClr val="C49725"/>
                </a:solidFill>
                <a:latin typeface="Arial Black" panose="020B0A04020102020204" pitchFamily="34" charset="0"/>
              </a:rPr>
              <a:t>  </a:t>
            </a:r>
            <a:r>
              <a:rPr lang="bg-BG" altLang="en-US" sz="1200" b="1">
                <a:solidFill>
                  <a:srgbClr val="5E5E5D"/>
                </a:solidFill>
              </a:rPr>
              <a:t>София, България</a:t>
            </a:r>
            <a:endParaRPr lang="en-US" altLang="en-US" sz="1200" b="1">
              <a:solidFill>
                <a:srgbClr val="5E5E5D"/>
              </a:solidFill>
            </a:endParaRPr>
          </a:p>
        </p:txBody>
      </p:sp>
      <p:sp>
        <p:nvSpPr>
          <p:cNvPr id="21507" name="Rectangle 2"/>
          <p:cNvSpPr txBox="1">
            <a:spLocks noChangeArrowheads="1"/>
          </p:cNvSpPr>
          <p:nvPr/>
        </p:nvSpPr>
        <p:spPr bwMode="auto">
          <a:xfrm>
            <a:off x="647700" y="476250"/>
            <a:ext cx="7848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n-US" sz="1100" b="1">
                <a:solidFill>
                  <a:srgbClr val="FFFFFF"/>
                </a:solidFill>
              </a:rPr>
              <a:t>DUNDEE PRECIOUS METALS</a:t>
            </a:r>
          </a:p>
        </p:txBody>
      </p:sp>
      <p:sp>
        <p:nvSpPr>
          <p:cNvPr id="21508" name="Rectangle 2"/>
          <p:cNvSpPr txBox="1">
            <a:spLocks noChangeArrowheads="1"/>
          </p:cNvSpPr>
          <p:nvPr/>
        </p:nvSpPr>
        <p:spPr bwMode="auto">
          <a:xfrm>
            <a:off x="647700" y="1773238"/>
            <a:ext cx="827722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bg-BG" altLang="en-US" sz="4000">
                <a:solidFill>
                  <a:srgbClr val="FFFFFF"/>
                </a:solidFill>
                <a:latin typeface="Arial Black" panose="020B0A04020102020204" pitchFamily="34" charset="0"/>
              </a:rPr>
              <a:t>Социално-икономическо въздействие на минния бизнес в България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endParaRPr lang="bg-BG" altLang="en-US" sz="4000">
              <a:solidFill>
                <a:srgbClr val="FFFFFF"/>
              </a:solidFill>
              <a:latin typeface="Arial Black" panose="020B0A04020102020204" pitchFamily="34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bg-BG" altLang="en-US" sz="4000">
                <a:solidFill>
                  <a:srgbClr val="FFFFFF"/>
                </a:solidFill>
                <a:latin typeface="Arial Black" panose="020B0A04020102020204" pitchFamily="34" charset="0"/>
              </a:rPr>
              <a:t>Примерът на ДПМ</a:t>
            </a:r>
            <a:endParaRPr lang="en-US" altLang="en-US" sz="400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pic>
        <p:nvPicPr>
          <p:cNvPr id="21509" name="Picture 4" descr="DPM_CorporateLogo_Feb27_r1 [Converted].ep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6021388"/>
            <a:ext cx="1152525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Content Placeholder 2"/>
          <p:cNvSpPr>
            <a:spLocks noGrp="1"/>
          </p:cNvSpPr>
          <p:nvPr>
            <p:ph idx="1"/>
          </p:nvPr>
        </p:nvSpPr>
        <p:spPr>
          <a:xfrm>
            <a:off x="898525" y="1412875"/>
            <a:ext cx="4325938" cy="796925"/>
          </a:xfrm>
        </p:spPr>
        <p:txBody>
          <a:bodyPr/>
          <a:lstStyle/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  <a:tabLst>
                <a:tab pos="719138" algn="l"/>
              </a:tabLst>
              <a:defRPr/>
            </a:pPr>
            <a:r>
              <a:rPr lang="bg-BG" altLang="bg-BG" b="1" kern="1200" dirty="0" err="1" smtClean="0">
                <a:solidFill>
                  <a:srgbClr val="192145"/>
                </a:solidFill>
                <a:ea typeface="+mn-ea"/>
                <a:cs typeface="Arial"/>
              </a:rPr>
              <a:t>Рекултивирани</a:t>
            </a:r>
            <a:r>
              <a:rPr lang="bg-BG" alt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 терени около рудник Челопеч</a:t>
            </a:r>
            <a:endParaRPr lang="bg-BG" altLang="bg-BG" b="1" kern="1200" dirty="0">
              <a:solidFill>
                <a:srgbClr val="192145"/>
              </a:solidFill>
              <a:ea typeface="+mn-ea"/>
              <a:cs typeface="Arial"/>
            </a:endParaRPr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35D1BDE-A64A-4BFE-AF5F-C4F71FCF98BD}" type="slidenum">
              <a:rPr lang="en-US" altLang="bg-BG" smtClean="0">
                <a:solidFill>
                  <a:srgbClr val="898989"/>
                </a:solidFill>
              </a:rPr>
              <a:pPr>
                <a:spcBef>
                  <a:spcPct val="0"/>
                </a:spcBef>
              </a:pPr>
              <a:t>10</a:t>
            </a:fld>
            <a:endParaRPr lang="en-US" altLang="bg-BG" smtClean="0">
              <a:solidFill>
                <a:srgbClr val="898989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1975" y="3862363"/>
            <a:ext cx="3514213" cy="24417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Content Placeholder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1975" y="1341438"/>
            <a:ext cx="3276327" cy="24925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Content Placeholder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7369" y="2708920"/>
            <a:ext cx="4477350" cy="32153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4"/>
          <p:cNvSpPr txBox="1">
            <a:spLocks/>
          </p:cNvSpPr>
          <p:nvPr/>
        </p:nvSpPr>
        <p:spPr bwMode="auto">
          <a:xfrm>
            <a:off x="904875" y="333375"/>
            <a:ext cx="7850188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 kern="1200" cap="all" dirty="0">
                <a:solidFill>
                  <a:srgbClr val="5E5E5D"/>
                </a:solidFill>
                <a:latin typeface="Arial Black" pitchFamily="34" charset="0"/>
                <a:ea typeface="MS PGothic" pitchFamily="34" charset="-128"/>
                <a:cs typeface="MS PGothic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5E5E5D"/>
                </a:solidFill>
                <a:latin typeface="Arial Black" pitchFamily="34" charset="0"/>
                <a:ea typeface="MS PGothic" pitchFamily="34" charset="-128"/>
                <a:cs typeface="MS PGothic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5E5E5D"/>
                </a:solidFill>
                <a:latin typeface="Arial Black" pitchFamily="34" charset="0"/>
                <a:ea typeface="MS PGothic" pitchFamily="34" charset="-128"/>
                <a:cs typeface="MS PGothic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5E5E5D"/>
                </a:solidFill>
                <a:latin typeface="Arial Black" pitchFamily="34" charset="0"/>
                <a:ea typeface="MS PGothic" pitchFamily="34" charset="-128"/>
                <a:cs typeface="MS PGothic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5E5E5D"/>
                </a:solidFill>
                <a:latin typeface="Arial Black" pitchFamily="34" charset="0"/>
                <a:ea typeface="MS PGothic" pitchFamily="34" charset="-128"/>
                <a:cs typeface="MS PGothic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A3B99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A3B99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A3B99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A3B99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bg-BG" smtClean="0"/>
              <a:t>Инвестиции в рекултивация</a:t>
            </a:r>
            <a:endParaRPr lang="bg-B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Content Placeholder 2"/>
          <p:cNvSpPr>
            <a:spLocks noGrp="1"/>
          </p:cNvSpPr>
          <p:nvPr>
            <p:ph idx="1"/>
          </p:nvPr>
        </p:nvSpPr>
        <p:spPr>
          <a:xfrm>
            <a:off x="900113" y="1412875"/>
            <a:ext cx="6264275" cy="504825"/>
          </a:xfrm>
        </p:spPr>
        <p:txBody>
          <a:bodyPr/>
          <a:lstStyle/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  <a:tabLst>
                <a:tab pos="719138" algn="l"/>
              </a:tabLst>
              <a:defRPr/>
            </a:pPr>
            <a:r>
              <a:rPr lang="bg-BG" alt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Тестове </a:t>
            </a:r>
            <a:r>
              <a:rPr lang="bg-BG" altLang="bg-BG" b="1" kern="1200" dirty="0">
                <a:solidFill>
                  <a:srgbClr val="192145"/>
                </a:solidFill>
                <a:ea typeface="+mn-ea"/>
                <a:cs typeface="Arial"/>
              </a:rPr>
              <a:t>за отглеждане на етерично-маслени култури</a:t>
            </a: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2CE4808-8FFE-4BF1-9086-A58A33E93A4C}" type="slidenum">
              <a:rPr lang="en-US" altLang="bg-BG" smtClean="0">
                <a:solidFill>
                  <a:srgbClr val="898989"/>
                </a:solidFill>
              </a:rPr>
              <a:pPr>
                <a:spcBef>
                  <a:spcPct val="0"/>
                </a:spcBef>
              </a:pPr>
              <a:t>11</a:t>
            </a:fld>
            <a:endParaRPr lang="en-US" altLang="bg-BG" smtClean="0">
              <a:solidFill>
                <a:srgbClr val="898989"/>
              </a:solidFill>
            </a:endParaRPr>
          </a:p>
        </p:txBody>
      </p:sp>
      <p:pic>
        <p:nvPicPr>
          <p:cNvPr id="5" name="Picture 4" descr="W:\02 Environment\HSECR's Weekly Reports\FINALS Soil 29 may 2014\more pictures\IMG_087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5710" y="2780928"/>
            <a:ext cx="3634401" cy="25840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W:\02 Environment\HSECR's Weekly Reports\FINALS Soil 29 may 2014\more pictures\IMG_0878 - Copy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3423" y="2780928"/>
            <a:ext cx="3907451" cy="25582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4"/>
          <p:cNvSpPr txBox="1">
            <a:spLocks/>
          </p:cNvSpPr>
          <p:nvPr/>
        </p:nvSpPr>
        <p:spPr bwMode="auto">
          <a:xfrm>
            <a:off x="1046163" y="333375"/>
            <a:ext cx="7850187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 kern="1200" cap="all" dirty="0">
                <a:solidFill>
                  <a:srgbClr val="5E5E5D"/>
                </a:solidFill>
                <a:latin typeface="Arial Black" pitchFamily="34" charset="0"/>
                <a:ea typeface="MS PGothic" pitchFamily="34" charset="-128"/>
                <a:cs typeface="MS PGothic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5E5E5D"/>
                </a:solidFill>
                <a:latin typeface="Arial Black" pitchFamily="34" charset="0"/>
                <a:ea typeface="MS PGothic" pitchFamily="34" charset="-128"/>
                <a:cs typeface="MS PGothic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5E5E5D"/>
                </a:solidFill>
                <a:latin typeface="Arial Black" pitchFamily="34" charset="0"/>
                <a:ea typeface="MS PGothic" pitchFamily="34" charset="-128"/>
                <a:cs typeface="MS PGothic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5E5E5D"/>
                </a:solidFill>
                <a:latin typeface="Arial Black" pitchFamily="34" charset="0"/>
                <a:ea typeface="MS PGothic" pitchFamily="34" charset="-128"/>
                <a:cs typeface="MS PGothic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5E5E5D"/>
                </a:solidFill>
                <a:latin typeface="Arial Black" pitchFamily="34" charset="0"/>
                <a:ea typeface="MS PGothic" pitchFamily="34" charset="-128"/>
                <a:cs typeface="MS PGothic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A3B99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A3B99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A3B99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A3B99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bg-BG" smtClean="0"/>
              <a:t>Инвестиции в рекултивация</a:t>
            </a:r>
            <a:endParaRPr lang="bg-B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Content Placeholder 2"/>
          <p:cNvSpPr>
            <a:spLocks noGrp="1"/>
          </p:cNvSpPr>
          <p:nvPr>
            <p:ph idx="1"/>
          </p:nvPr>
        </p:nvSpPr>
        <p:spPr>
          <a:xfrm>
            <a:off x="900113" y="1412875"/>
            <a:ext cx="4824412" cy="5040313"/>
          </a:xfrm>
        </p:spPr>
        <p:txBody>
          <a:bodyPr/>
          <a:lstStyle/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2"/>
              </a:buBlip>
              <a:tabLst>
                <a:tab pos="719138" algn="l"/>
              </a:tabLst>
              <a:defRPr/>
            </a:pPr>
            <a:r>
              <a:rPr lang="bg-BG" altLang="bg-BG" kern="1200" dirty="0" smtClean="0">
                <a:solidFill>
                  <a:srgbClr val="192145"/>
                </a:solidFill>
                <a:ea typeface="+mn-ea"/>
                <a:cs typeface="Arial"/>
              </a:rPr>
              <a:t>Меморандум за разбирателство между Дружеството, Общината и Общински Съвет, с конкретни ангажименти;</a:t>
            </a:r>
          </a:p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2"/>
              </a:buBlip>
              <a:tabLst>
                <a:tab pos="719138" algn="l"/>
              </a:tabLst>
              <a:defRPr/>
            </a:pPr>
            <a:r>
              <a:rPr lang="bg-BG" altLang="bg-BG" kern="1200" dirty="0" smtClean="0">
                <a:solidFill>
                  <a:srgbClr val="192145"/>
                </a:solidFill>
                <a:ea typeface="+mn-ea"/>
                <a:cs typeface="Arial"/>
              </a:rPr>
              <a:t>Инициативи за:</a:t>
            </a:r>
          </a:p>
        </p:txBody>
      </p:sp>
      <p:sp>
        <p:nvSpPr>
          <p:cNvPr id="44035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A459080-61F8-4F6A-8172-633EED089250}" type="slidenum">
              <a:rPr lang="en-US" altLang="bg-BG" smtClean="0">
                <a:solidFill>
                  <a:srgbClr val="898989"/>
                </a:solidFill>
              </a:rPr>
              <a:pPr>
                <a:spcBef>
                  <a:spcPct val="0"/>
                </a:spcBef>
              </a:pPr>
              <a:t>12</a:t>
            </a:fld>
            <a:endParaRPr lang="en-US" altLang="bg-BG" smtClean="0">
              <a:solidFill>
                <a:srgbClr val="898989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bg-BG" smtClean="0"/>
              <a:t>Инвестиции в местната общност - Крумовград</a:t>
            </a:r>
            <a:endParaRPr lang="bg-BG"/>
          </a:p>
        </p:txBody>
      </p:sp>
      <p:pic>
        <p:nvPicPr>
          <p:cNvPr id="44037" name="Picture 9" descr="W:\96 DPM Krumovgrad\Operations Team\Community Relations\Memorandum of Understanding\DSC_117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430338"/>
            <a:ext cx="3070225" cy="168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852738"/>
            <a:ext cx="6840538" cy="3652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3A7EFA7-C99D-4B98-A36A-8C808AE9C7BE}" type="slidenum">
              <a:rPr lang="en-US" altLang="bg-BG" smtClean="0">
                <a:solidFill>
                  <a:srgbClr val="898989"/>
                </a:solidFill>
              </a:rPr>
              <a:pPr>
                <a:spcBef>
                  <a:spcPct val="0"/>
                </a:spcBef>
              </a:pPr>
              <a:t>13</a:t>
            </a:fld>
            <a:endParaRPr lang="en-US" altLang="bg-BG" smtClean="0">
              <a:solidFill>
                <a:srgbClr val="898989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bg-BG" smtClean="0"/>
              <a:t>Инвестиции в ОПАЗВАНЕ НА ОКОЛНАТА СРЕДА - Крумовград</a:t>
            </a:r>
            <a:endParaRPr lang="bg-BG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900113" y="1412875"/>
            <a:ext cx="5543550" cy="3960813"/>
          </a:xfrm>
        </p:spPr>
        <p:txBody>
          <a:bodyPr/>
          <a:lstStyle/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2"/>
              </a:buBlip>
              <a:tabLst>
                <a:tab pos="719138" algn="l"/>
              </a:tabLst>
              <a:defRPr/>
            </a:pPr>
            <a:r>
              <a:rPr lang="bg-BG" b="1" kern="1200" dirty="0">
                <a:solidFill>
                  <a:srgbClr val="192145"/>
                </a:solidFill>
                <a:ea typeface="+mn-ea"/>
                <a:cs typeface="Arial"/>
              </a:rPr>
              <a:t>Приключена </a:t>
            </a:r>
            <a:r>
              <a:rPr lang="bg-BG" b="1" kern="1200" dirty="0" err="1">
                <a:solidFill>
                  <a:srgbClr val="192145"/>
                </a:solidFill>
                <a:ea typeface="+mn-ea"/>
                <a:cs typeface="Arial"/>
              </a:rPr>
              <a:t>релокация</a:t>
            </a:r>
            <a:r>
              <a:rPr lang="bg-BG" b="1" kern="1200" dirty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bg-BG" kern="1200" dirty="0">
                <a:solidFill>
                  <a:srgbClr val="192145"/>
                </a:solidFill>
                <a:ea typeface="+mn-ea"/>
                <a:cs typeface="Arial"/>
              </a:rPr>
              <a:t>на защитени видове </a:t>
            </a:r>
            <a:r>
              <a:rPr lang="bg-BG" kern="1200" dirty="0" smtClean="0">
                <a:solidFill>
                  <a:srgbClr val="192145"/>
                </a:solidFill>
                <a:ea typeface="+mn-ea"/>
                <a:cs typeface="Arial"/>
              </a:rPr>
              <a:t>костенурки и изградена около 6 км защитна ограда за опазване на видовете;</a:t>
            </a:r>
            <a:endParaRPr lang="bg-BG" kern="1200" dirty="0">
              <a:solidFill>
                <a:srgbClr val="192145"/>
              </a:solidFill>
              <a:ea typeface="+mn-ea"/>
              <a:cs typeface="Arial"/>
            </a:endParaRPr>
          </a:p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2"/>
              </a:buBlip>
              <a:tabLst>
                <a:tab pos="719138" algn="l"/>
              </a:tabLst>
              <a:defRPr/>
            </a:pPr>
            <a:r>
              <a:rPr lang="bg-BG" b="1" kern="1200" dirty="0">
                <a:solidFill>
                  <a:srgbClr val="192145"/>
                </a:solidFill>
                <a:ea typeface="+mn-ea"/>
                <a:cs typeface="Arial"/>
              </a:rPr>
              <a:t>Прилагане на план за </a:t>
            </a:r>
            <a:r>
              <a:rPr 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биоразнообразието</a:t>
            </a:r>
            <a:r>
              <a:rPr lang="bg-BG" kern="1200" dirty="0" smtClean="0">
                <a:solidFill>
                  <a:srgbClr val="192145"/>
                </a:solidFill>
                <a:ea typeface="+mn-ea"/>
                <a:cs typeface="Arial"/>
              </a:rPr>
              <a:t>;</a:t>
            </a:r>
            <a:endParaRPr lang="bg-BG" kern="1200" dirty="0">
              <a:solidFill>
                <a:srgbClr val="192145"/>
              </a:solidFill>
              <a:ea typeface="+mn-ea"/>
              <a:cs typeface="Arial"/>
            </a:endParaRPr>
          </a:p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2"/>
              </a:buBlip>
              <a:tabLst>
                <a:tab pos="719138" algn="l"/>
              </a:tabLst>
              <a:defRPr/>
            </a:pPr>
            <a:r>
              <a:rPr lang="bg-BG" b="1" kern="1200" dirty="0">
                <a:solidFill>
                  <a:srgbClr val="192145"/>
                </a:solidFill>
                <a:ea typeface="+mn-ea"/>
                <a:cs typeface="Arial"/>
              </a:rPr>
              <a:t>Монтирано оборудване за мониторинг на въздух</a:t>
            </a:r>
            <a:r>
              <a:rPr lang="en-US" kern="1200" dirty="0">
                <a:solidFill>
                  <a:srgbClr val="192145"/>
                </a:solidFill>
                <a:ea typeface="+mn-ea"/>
                <a:cs typeface="Arial"/>
              </a:rPr>
              <a:t>: 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bg-BG" sz="1400" kern="1200" dirty="0">
                <a:solidFill>
                  <a:srgbClr val="192145"/>
                </a:solidFill>
                <a:cs typeface="Arial"/>
              </a:rPr>
              <a:t>В три населени места (ФПЧ);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bg-BG" sz="1400" kern="1200" dirty="0">
                <a:solidFill>
                  <a:srgbClr val="192145"/>
                </a:solidFill>
                <a:cs typeface="Arial"/>
              </a:rPr>
              <a:t>В осем населени места (отложен прах);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bg-BG" sz="1400" kern="1200" dirty="0">
                <a:solidFill>
                  <a:srgbClr val="192145"/>
                </a:solidFill>
                <a:cs typeface="Arial"/>
              </a:rPr>
              <a:t>Резултатите са достъпни онлайн на </a:t>
            </a:r>
            <a:r>
              <a:rPr lang="en-US" sz="1400" kern="1200" dirty="0">
                <a:solidFill>
                  <a:srgbClr val="192145"/>
                </a:solidFill>
                <a:cs typeface="Arial"/>
                <a:hlinkClick r:id="rId3"/>
              </a:rPr>
              <a:t>http://krumovgrad.webnoise.eu/</a:t>
            </a:r>
            <a:r>
              <a:rPr lang="bg-BG" sz="1400" kern="1200" dirty="0">
                <a:solidFill>
                  <a:srgbClr val="192145"/>
                </a:solidFill>
                <a:cs typeface="Arial"/>
              </a:rPr>
              <a:t>;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bg-BG" sz="1400" kern="1200" dirty="0">
                <a:solidFill>
                  <a:srgbClr val="192145"/>
                </a:solidFill>
                <a:cs typeface="Arial"/>
              </a:rPr>
              <a:t>Автоматична метеорологична станция.</a:t>
            </a:r>
            <a:endParaRPr lang="en-US" sz="1400" kern="1200" dirty="0">
              <a:solidFill>
                <a:srgbClr val="192145"/>
              </a:solidFill>
              <a:cs typeface="Arial"/>
            </a:endParaRPr>
          </a:p>
          <a:p>
            <a:pPr>
              <a:defRPr/>
            </a:pPr>
            <a:endParaRPr lang="bg-BG" sz="1600" dirty="0"/>
          </a:p>
        </p:txBody>
      </p:sp>
      <p:pic>
        <p:nvPicPr>
          <p:cNvPr id="8" name="Picture 7" descr="Description: C:\Users\Ivan T. Ivanov\Desktop\Kladenec\Izgrev deposited dus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2755436"/>
            <a:ext cx="2719388" cy="20431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238" y="4799013"/>
            <a:ext cx="2341562" cy="163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6738" name="Picture 2" descr="W:\96 DPM Krumovgrad\Environmental\Projects\Kostenurki\Pics\Volunteers_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1340768"/>
            <a:ext cx="2215332" cy="14829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bg-BG"/>
              <a:t>Успяваме, защото ни е грижа!</a:t>
            </a:r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75AA651-1C55-4F84-94B4-83E1C1562167}" type="slidenum">
              <a:rPr lang="en-US" altLang="bg-BG" smtClean="0">
                <a:solidFill>
                  <a:srgbClr val="898989"/>
                </a:solidFill>
              </a:rPr>
              <a:pPr>
                <a:spcBef>
                  <a:spcPct val="0"/>
                </a:spcBef>
              </a:pPr>
              <a:t>14</a:t>
            </a:fld>
            <a:endParaRPr lang="en-US" altLang="bg-BG" smtClean="0">
              <a:solidFill>
                <a:srgbClr val="898989"/>
              </a:solidFill>
            </a:endParaRPr>
          </a:p>
        </p:txBody>
      </p:sp>
      <p:pic>
        <p:nvPicPr>
          <p:cNvPr id="4608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662363"/>
            <a:ext cx="2663825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08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13" y="3649663"/>
            <a:ext cx="2684462" cy="178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08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3649663"/>
            <a:ext cx="2374900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08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5" y="1450975"/>
            <a:ext cx="2438400" cy="162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08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02025" y="1449388"/>
            <a:ext cx="2438400" cy="1622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089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1450975"/>
            <a:ext cx="2438400" cy="162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bg-BG" err="1" smtClean="0"/>
              <a:t>Дънди</a:t>
            </a:r>
            <a:r>
              <a:rPr lang="bg-BG" smtClean="0"/>
              <a:t> </a:t>
            </a:r>
            <a:r>
              <a:rPr lang="bg-BG" err="1" smtClean="0"/>
              <a:t>прешъс</a:t>
            </a:r>
            <a:r>
              <a:rPr lang="bg-BG" smtClean="0"/>
              <a:t> </a:t>
            </a:r>
            <a:r>
              <a:rPr lang="bg-BG" err="1" smtClean="0"/>
              <a:t>металс</a:t>
            </a:r>
            <a:r>
              <a:rPr lang="bg-BG" smtClean="0"/>
              <a:t> в България</a:t>
            </a:r>
            <a:endParaRPr lang="bg-BG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971550" y="1412875"/>
            <a:ext cx="7993063" cy="4464050"/>
          </a:xfrm>
        </p:spPr>
        <p:txBody>
          <a:bodyPr/>
          <a:lstStyle/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  <a:tabLst>
                <a:tab pos="719138" algn="l"/>
              </a:tabLst>
              <a:defRPr/>
            </a:pPr>
            <a:r>
              <a:rPr lang="bg-BG" altLang="bg-BG" b="1" kern="1200" dirty="0" err="1" smtClean="0">
                <a:solidFill>
                  <a:srgbClr val="192145"/>
                </a:solidFill>
                <a:ea typeface="+mn-ea"/>
                <a:cs typeface="Arial"/>
              </a:rPr>
              <a:t>Дънди</a:t>
            </a:r>
            <a:r>
              <a:rPr lang="bg-BG" alt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bg-BG" altLang="bg-BG" b="1" kern="1200" dirty="0" err="1" smtClean="0">
                <a:solidFill>
                  <a:srgbClr val="192145"/>
                </a:solidFill>
                <a:ea typeface="+mn-ea"/>
                <a:cs typeface="Arial"/>
              </a:rPr>
              <a:t>Прешъс</a:t>
            </a:r>
            <a:r>
              <a:rPr lang="bg-BG" alt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bg-BG" altLang="bg-BG" b="1" kern="1200" dirty="0" err="1" smtClean="0">
                <a:solidFill>
                  <a:srgbClr val="192145"/>
                </a:solidFill>
                <a:ea typeface="+mn-ea"/>
                <a:cs typeface="Arial"/>
              </a:rPr>
              <a:t>Металс</a:t>
            </a:r>
            <a:r>
              <a:rPr lang="bg-BG" alt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 Челопеч ЕАД – </a:t>
            </a:r>
            <a:r>
              <a:rPr lang="bg-BG" altLang="bg-BG" b="1" kern="1200" dirty="0" err="1" smtClean="0">
                <a:solidFill>
                  <a:srgbClr val="192145"/>
                </a:solidFill>
                <a:ea typeface="+mn-ea"/>
                <a:cs typeface="Arial"/>
              </a:rPr>
              <a:t>нах</a:t>
            </a:r>
            <a:r>
              <a:rPr lang="bg-BG" alt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. Челопеч: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ru-RU" altLang="bg-BG" sz="1400" kern="1200" dirty="0">
                <a:solidFill>
                  <a:srgbClr val="192145"/>
                </a:solidFill>
                <a:ea typeface="+mn-ea"/>
                <a:cs typeface="Arial"/>
              </a:rPr>
              <a:t>Регион с развита индустрия – </a:t>
            </a:r>
            <a:r>
              <a:rPr lang="ru-RU" altLang="bg-BG" sz="1400" kern="1200" dirty="0" err="1">
                <a:solidFill>
                  <a:srgbClr val="192145"/>
                </a:solidFill>
                <a:ea typeface="+mn-ea"/>
                <a:cs typeface="Arial"/>
              </a:rPr>
              <a:t>минен</a:t>
            </a:r>
            <a:r>
              <a:rPr lang="ru-RU" altLang="bg-BG" sz="1400" kern="1200" dirty="0">
                <a:solidFill>
                  <a:srgbClr val="192145"/>
                </a:solidFill>
                <a:ea typeface="+mn-ea"/>
                <a:cs typeface="Arial"/>
              </a:rPr>
              <a:t> регион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ru-RU" altLang="bg-BG" sz="1400" kern="1200" dirty="0">
                <a:solidFill>
                  <a:srgbClr val="192145"/>
                </a:solidFill>
                <a:ea typeface="+mn-ea"/>
                <a:cs typeface="Arial"/>
              </a:rPr>
              <a:t>Добре развита логистика в </a:t>
            </a:r>
            <a:r>
              <a:rPr lang="ru-RU" altLang="bg-BG" sz="1400" kern="1200" dirty="0" err="1">
                <a:solidFill>
                  <a:srgbClr val="192145"/>
                </a:solidFill>
                <a:ea typeface="+mn-ea"/>
                <a:cs typeface="Arial"/>
              </a:rPr>
              <a:t>близост</a:t>
            </a:r>
            <a:r>
              <a:rPr lang="ru-RU" altLang="bg-BG" sz="1400" kern="1200" dirty="0">
                <a:solidFill>
                  <a:srgbClr val="192145"/>
                </a:solidFill>
                <a:ea typeface="+mn-ea"/>
                <a:cs typeface="Arial"/>
              </a:rPr>
              <a:t> до </a:t>
            </a:r>
            <a:r>
              <a:rPr lang="ru-RU" altLang="bg-BG" sz="1400" kern="1200" dirty="0" err="1">
                <a:solidFill>
                  <a:srgbClr val="192145"/>
                </a:solidFill>
                <a:ea typeface="+mn-ea"/>
                <a:cs typeface="Arial"/>
              </a:rPr>
              <a:t>административни</a:t>
            </a:r>
            <a:r>
              <a:rPr lang="ru-RU" altLang="bg-BG" sz="1400" kern="1200" dirty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ru-RU" altLang="bg-BG" sz="1400" kern="1200" dirty="0" err="1">
                <a:solidFill>
                  <a:srgbClr val="192145"/>
                </a:solidFill>
                <a:ea typeface="+mn-ea"/>
                <a:cs typeface="Arial"/>
              </a:rPr>
              <a:t>центрове</a:t>
            </a:r>
            <a:endParaRPr lang="ru-RU" altLang="bg-BG" sz="1400" kern="1200" dirty="0">
              <a:solidFill>
                <a:srgbClr val="192145"/>
              </a:solidFill>
              <a:ea typeface="+mn-ea"/>
              <a:cs typeface="Arial"/>
            </a:endParaRP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ru-RU" altLang="bg-BG" sz="1400" kern="1200" dirty="0">
                <a:solidFill>
                  <a:srgbClr val="192145"/>
                </a:solidFill>
                <a:ea typeface="+mn-ea"/>
                <a:cs typeface="Arial"/>
              </a:rPr>
              <a:t>Ниска безработица и възможности за 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работа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endParaRPr lang="ru-RU" altLang="bg-BG" sz="1400" kern="1200" dirty="0">
              <a:solidFill>
                <a:srgbClr val="192145"/>
              </a:solidFill>
              <a:ea typeface="+mn-ea"/>
              <a:cs typeface="Arial"/>
            </a:endParaRPr>
          </a:p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  <a:tabLst>
                <a:tab pos="719138" algn="l"/>
              </a:tabLst>
              <a:defRPr/>
            </a:pPr>
            <a:r>
              <a:rPr lang="bg-BG" altLang="bg-BG" b="1" kern="1200" dirty="0" err="1" smtClean="0">
                <a:solidFill>
                  <a:srgbClr val="192145"/>
                </a:solidFill>
                <a:ea typeface="+mn-ea"/>
                <a:cs typeface="Arial"/>
              </a:rPr>
              <a:t>Дънди</a:t>
            </a:r>
            <a:r>
              <a:rPr lang="bg-BG" alt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bg-BG" altLang="bg-BG" b="1" kern="1200" dirty="0" err="1" smtClean="0">
                <a:solidFill>
                  <a:srgbClr val="192145"/>
                </a:solidFill>
                <a:ea typeface="+mn-ea"/>
                <a:cs typeface="Arial"/>
              </a:rPr>
              <a:t>Прешъс</a:t>
            </a:r>
            <a:r>
              <a:rPr lang="bg-BG" alt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bg-BG" altLang="bg-BG" b="1" kern="1200" dirty="0" err="1" smtClean="0">
                <a:solidFill>
                  <a:srgbClr val="192145"/>
                </a:solidFill>
                <a:ea typeface="+mn-ea"/>
                <a:cs typeface="Arial"/>
              </a:rPr>
              <a:t>Металс</a:t>
            </a:r>
            <a:r>
              <a:rPr lang="bg-BG" alt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 Крумовград ЕАД – </a:t>
            </a:r>
            <a:r>
              <a:rPr lang="bg-BG" altLang="bg-BG" b="1" kern="1200" dirty="0" err="1" smtClean="0">
                <a:solidFill>
                  <a:srgbClr val="192145"/>
                </a:solidFill>
                <a:ea typeface="+mn-ea"/>
                <a:cs typeface="Arial"/>
              </a:rPr>
              <a:t>нах</a:t>
            </a:r>
            <a:r>
              <a:rPr lang="bg-BG" alt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. Хан Крум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Регион с традиции в </a:t>
            </a: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селското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стопанство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– без развита индустрия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Проектна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площ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изцяло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в Натура 2000;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Граничен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район с </a:t>
            </a: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по-слабо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развити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логистични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връзки</a:t>
            </a:r>
            <a:endParaRPr lang="ru-RU" altLang="bg-BG" sz="1400" kern="1200" dirty="0" smtClean="0">
              <a:solidFill>
                <a:srgbClr val="192145"/>
              </a:solidFill>
              <a:ea typeface="+mn-ea"/>
              <a:cs typeface="Arial"/>
            </a:endParaRP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Висока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безработица и </a:t>
            </a: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малко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възможности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за </a:t>
            </a: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наемане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на работа</a:t>
            </a:r>
            <a:endParaRPr lang="ru-RU" altLang="bg-BG" sz="1400" kern="1200" dirty="0">
              <a:solidFill>
                <a:srgbClr val="192145"/>
              </a:solidFill>
              <a:ea typeface="+mn-ea"/>
              <a:cs typeface="Arial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5DFEC38-BA9A-4541-BCC2-171411A3A0FE}" type="slidenum">
              <a:rPr lang="en-US" altLang="bg-BG" smtClean="0">
                <a:solidFill>
                  <a:srgbClr val="898989"/>
                </a:solidFill>
              </a:rPr>
              <a:pPr>
                <a:spcBef>
                  <a:spcPct val="0"/>
                </a:spcBef>
              </a:pPr>
              <a:t>2</a:t>
            </a:fld>
            <a:endParaRPr lang="en-US" altLang="bg-BG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bg-BG" err="1" smtClean="0"/>
              <a:t>СОЦИАЛНО-ИКОНОМИЧЕСКо</a:t>
            </a:r>
            <a:r>
              <a:rPr lang="bg-BG" smtClean="0"/>
              <a:t/>
            </a:r>
            <a:br>
              <a:rPr lang="bg-BG" smtClean="0"/>
            </a:br>
            <a:r>
              <a:rPr lang="bg-BG" smtClean="0"/>
              <a:t>ВЪЗДЕЙСТВИЕ</a:t>
            </a:r>
            <a:endParaRPr lang="bg-BG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900113" y="1341438"/>
            <a:ext cx="7993062" cy="5111750"/>
          </a:xfrm>
        </p:spPr>
        <p:txBody>
          <a:bodyPr/>
          <a:lstStyle/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  <a:tabLst>
                <a:tab pos="719138" algn="l"/>
              </a:tabLst>
              <a:defRPr/>
            </a:pPr>
            <a:r>
              <a:rPr lang="bg-BG" alt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Интегриран подход: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Изискванията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на </a:t>
            </a: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финансовите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институции и </a:t>
            </a: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законовата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рамка;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За всички фази на реализация на дейността.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endParaRPr lang="ru-RU" altLang="bg-BG" sz="900" kern="1200" dirty="0" smtClean="0">
              <a:solidFill>
                <a:srgbClr val="192145"/>
              </a:solidFill>
              <a:ea typeface="+mn-ea"/>
              <a:cs typeface="Arial"/>
            </a:endParaRPr>
          </a:p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  <a:tabLst>
                <a:tab pos="719138" algn="l"/>
              </a:tabLst>
              <a:defRPr/>
            </a:pPr>
            <a:r>
              <a:rPr lang="ru-RU" altLang="bg-BG" b="1" kern="1200" dirty="0" err="1">
                <a:solidFill>
                  <a:srgbClr val="192145"/>
                </a:solidFill>
                <a:ea typeface="+mn-ea"/>
                <a:cs typeface="Arial"/>
              </a:rPr>
              <a:t>Обективна</a:t>
            </a:r>
            <a:r>
              <a:rPr lang="ru-RU" altLang="bg-BG" b="1" kern="1200" dirty="0">
                <a:solidFill>
                  <a:srgbClr val="192145"/>
                </a:solidFill>
                <a:ea typeface="+mn-ea"/>
                <a:cs typeface="Arial"/>
              </a:rPr>
              <a:t> оценка на </a:t>
            </a:r>
            <a:r>
              <a:rPr lang="ru-RU" altLang="bg-BG" b="1" kern="1200" dirty="0" err="1">
                <a:solidFill>
                  <a:srgbClr val="192145"/>
                </a:solidFill>
                <a:ea typeface="+mn-ea"/>
                <a:cs typeface="Arial"/>
              </a:rPr>
              <a:t>въздействието</a:t>
            </a:r>
            <a:r>
              <a:rPr lang="ru-RU" altLang="bg-BG" b="1" kern="1200" dirty="0">
                <a:solidFill>
                  <a:srgbClr val="192145"/>
                </a:solidFill>
                <a:ea typeface="+mn-ea"/>
                <a:cs typeface="Arial"/>
              </a:rPr>
              <a:t>, чрез: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Прозрачност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, </a:t>
            </a: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отговорност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и в диалог с </a:t>
            </a: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всички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ЗС;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Индикатори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за оценка на </a:t>
            </a: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въздействието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.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endParaRPr lang="ru-RU" altLang="bg-BG" sz="1400" kern="1200" dirty="0" smtClean="0">
              <a:solidFill>
                <a:srgbClr val="192145"/>
              </a:solidFill>
              <a:ea typeface="+mn-ea"/>
              <a:cs typeface="Arial"/>
            </a:endParaRP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endParaRPr lang="ru-RU" altLang="bg-BG" sz="1400" kern="1200" dirty="0">
              <a:solidFill>
                <a:srgbClr val="192145"/>
              </a:solidFill>
              <a:ea typeface="+mn-ea"/>
              <a:cs typeface="Arial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649FC0C-9A07-4925-B917-44F6D812BB89}" type="slidenum">
              <a:rPr lang="en-US" altLang="bg-BG" smtClean="0">
                <a:solidFill>
                  <a:srgbClr val="898989"/>
                </a:solidFill>
              </a:rPr>
              <a:pPr>
                <a:spcBef>
                  <a:spcPct val="0"/>
                </a:spcBef>
              </a:pPr>
              <a:t>3</a:t>
            </a:fld>
            <a:endParaRPr lang="en-US" altLang="bg-BG" smtClean="0">
              <a:solidFill>
                <a:srgbClr val="898989"/>
              </a:solidFill>
            </a:endParaRPr>
          </a:p>
        </p:txBody>
      </p:sp>
      <p:pic>
        <p:nvPicPr>
          <p:cNvPr id="5" name="Picture 4" descr="C:\Users\Ivan T. Ivanov\AppData\Local\Microsoft\Windows\Temporary Internet Files\Content.Outlook\33QWEX7W\DSC_1179 (3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149080"/>
            <a:ext cx="3579090" cy="23860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Ivan T. Ivanov\AppData\Local\Microsoft\Windows\Temporary Internet Files\Content.Outlook\33QWEX7W\DSC_116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149080"/>
            <a:ext cx="3528392" cy="23522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E94CFB6-7A12-4C65-B116-D263F224E98A}" type="slidenum">
              <a:rPr lang="en-US" altLang="bg-BG" smtClean="0">
                <a:solidFill>
                  <a:srgbClr val="898989"/>
                </a:solidFill>
              </a:rPr>
              <a:pPr>
                <a:spcBef>
                  <a:spcPct val="0"/>
                </a:spcBef>
              </a:pPr>
              <a:t>4</a:t>
            </a:fld>
            <a:endParaRPr lang="en-US" altLang="bg-BG" smtClean="0">
              <a:solidFill>
                <a:srgbClr val="898989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bg-BG" smtClean="0"/>
              <a:t>Информираност на населението</a:t>
            </a:r>
            <a:endParaRPr lang="bg-BG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900113" y="1700213"/>
            <a:ext cx="4464050" cy="4752975"/>
          </a:xfrm>
        </p:spPr>
        <p:txBody>
          <a:bodyPr/>
          <a:lstStyle/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  <a:tabLst>
                <a:tab pos="719138" algn="l"/>
              </a:tabLst>
              <a:defRPr/>
            </a:pPr>
            <a:r>
              <a:rPr lang="ru-RU" altLang="bg-BG" b="1" kern="1200" dirty="0" err="1" smtClean="0">
                <a:solidFill>
                  <a:srgbClr val="192145"/>
                </a:solidFill>
                <a:ea typeface="+mn-ea"/>
                <a:cs typeface="Arial"/>
              </a:rPr>
              <a:t>Засилен</a:t>
            </a:r>
            <a:r>
              <a:rPr lang="ru-RU" alt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 диалог </a:t>
            </a:r>
            <a:r>
              <a:rPr lang="ru-RU" altLang="bg-BG" b="1" kern="1200" dirty="0" err="1" smtClean="0">
                <a:solidFill>
                  <a:srgbClr val="192145"/>
                </a:solidFill>
                <a:ea typeface="+mn-ea"/>
                <a:cs typeface="Arial"/>
              </a:rPr>
              <a:t>със</a:t>
            </a:r>
            <a:r>
              <a:rPr lang="ru-RU" alt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ru-RU" altLang="bg-BG" b="1" kern="1200" dirty="0" err="1" smtClean="0">
                <a:solidFill>
                  <a:srgbClr val="192145"/>
                </a:solidFill>
                <a:ea typeface="+mn-ea"/>
                <a:cs typeface="Arial"/>
              </a:rPr>
              <a:t>заинтересованите</a:t>
            </a:r>
            <a:r>
              <a:rPr lang="ru-RU" alt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ru-RU" altLang="bg-BG" b="1" kern="1200" dirty="0" err="1" smtClean="0">
                <a:solidFill>
                  <a:srgbClr val="192145"/>
                </a:solidFill>
                <a:ea typeface="+mn-ea"/>
                <a:cs typeface="Arial"/>
              </a:rPr>
              <a:t>страни</a:t>
            </a:r>
            <a:r>
              <a:rPr lang="ru-RU" alt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ru-RU" altLang="bg-BG" b="1" kern="1200" dirty="0" err="1" smtClean="0">
                <a:solidFill>
                  <a:srgbClr val="192145"/>
                </a:solidFill>
                <a:ea typeface="+mn-ea"/>
                <a:cs typeface="Arial"/>
              </a:rPr>
              <a:t>намалява</a:t>
            </a:r>
            <a:r>
              <a:rPr lang="ru-RU" alt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ru-RU" altLang="bg-BG" b="1" kern="1200" dirty="0" err="1" smtClean="0">
                <a:solidFill>
                  <a:srgbClr val="192145"/>
                </a:solidFill>
                <a:ea typeface="+mn-ea"/>
                <a:cs typeface="Arial"/>
              </a:rPr>
              <a:t>напрежението</a:t>
            </a:r>
            <a:r>
              <a:rPr lang="ru-RU" altLang="bg-BG" kern="1200" dirty="0" smtClean="0">
                <a:solidFill>
                  <a:srgbClr val="192145"/>
                </a:solidFill>
                <a:ea typeface="+mn-ea"/>
                <a:cs typeface="Arial"/>
              </a:rPr>
              <a:t>;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bg-BG" altLang="bg-BG" kern="1200" dirty="0">
                <a:solidFill>
                  <a:srgbClr val="192145"/>
                </a:solidFill>
                <a:cs typeface="Arial"/>
              </a:rPr>
              <a:t>Информационни центрове;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bg-BG" altLang="bg-BG" kern="1200" dirty="0">
                <a:solidFill>
                  <a:srgbClr val="192145"/>
                </a:solidFill>
                <a:cs typeface="Arial"/>
              </a:rPr>
              <a:t>Обществено консултативни съвети</a:t>
            </a:r>
            <a:r>
              <a:rPr lang="bg-BG" altLang="bg-BG" kern="1200" dirty="0" smtClean="0">
                <a:solidFill>
                  <a:srgbClr val="192145"/>
                </a:solidFill>
                <a:cs typeface="Arial"/>
              </a:rPr>
              <a:t>;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ru-RU" altLang="bg-BG" kern="1200" dirty="0" err="1" smtClean="0">
                <a:solidFill>
                  <a:srgbClr val="192145"/>
                </a:solidFill>
                <a:cs typeface="Arial"/>
              </a:rPr>
              <a:t>Срещи</a:t>
            </a:r>
            <a:r>
              <a:rPr lang="ru-RU" altLang="bg-BG" kern="1200" dirty="0" smtClean="0">
                <a:solidFill>
                  <a:srgbClr val="192145"/>
                </a:solidFill>
                <a:cs typeface="Arial"/>
              </a:rPr>
              <a:t> </a:t>
            </a:r>
            <a:r>
              <a:rPr lang="ru-RU" altLang="bg-BG" kern="1200" dirty="0">
                <a:solidFill>
                  <a:srgbClr val="192145"/>
                </a:solidFill>
                <a:cs typeface="Arial"/>
              </a:rPr>
              <a:t>и </a:t>
            </a:r>
            <a:r>
              <a:rPr lang="ru-RU" altLang="bg-BG" kern="1200" dirty="0" err="1">
                <a:solidFill>
                  <a:srgbClr val="192145"/>
                </a:solidFill>
                <a:cs typeface="Arial"/>
              </a:rPr>
              <a:t>консултации</a:t>
            </a:r>
            <a:r>
              <a:rPr lang="ru-RU" altLang="bg-BG" kern="1200" dirty="0">
                <a:solidFill>
                  <a:srgbClr val="192145"/>
                </a:solidFill>
                <a:cs typeface="Arial"/>
              </a:rPr>
              <a:t> </a:t>
            </a:r>
            <a:r>
              <a:rPr lang="ru-RU" altLang="bg-BG" kern="1200" dirty="0" err="1">
                <a:solidFill>
                  <a:srgbClr val="192145"/>
                </a:solidFill>
                <a:cs typeface="Arial"/>
              </a:rPr>
              <a:t>със</a:t>
            </a:r>
            <a:r>
              <a:rPr lang="ru-RU" altLang="bg-BG" kern="1200" dirty="0">
                <a:solidFill>
                  <a:srgbClr val="192145"/>
                </a:solidFill>
                <a:cs typeface="Arial"/>
              </a:rPr>
              <a:t> </a:t>
            </a:r>
            <a:r>
              <a:rPr lang="ru-RU" altLang="bg-BG" kern="1200" dirty="0" err="1">
                <a:solidFill>
                  <a:srgbClr val="192145"/>
                </a:solidFill>
                <a:cs typeface="Arial"/>
              </a:rPr>
              <a:t>заинтересованите</a:t>
            </a:r>
            <a:r>
              <a:rPr lang="ru-RU" altLang="bg-BG" kern="1200" dirty="0">
                <a:solidFill>
                  <a:srgbClr val="192145"/>
                </a:solidFill>
                <a:cs typeface="Arial"/>
              </a:rPr>
              <a:t> </a:t>
            </a:r>
            <a:r>
              <a:rPr lang="ru-RU" altLang="bg-BG" kern="1200" dirty="0" err="1">
                <a:solidFill>
                  <a:srgbClr val="192145"/>
                </a:solidFill>
                <a:cs typeface="Arial"/>
              </a:rPr>
              <a:t>страни</a:t>
            </a:r>
            <a:r>
              <a:rPr lang="ru-RU" altLang="bg-BG" kern="1200" dirty="0">
                <a:solidFill>
                  <a:srgbClr val="192145"/>
                </a:solidFill>
                <a:cs typeface="Arial"/>
              </a:rPr>
              <a:t> и </a:t>
            </a:r>
            <a:r>
              <a:rPr lang="ru-RU" altLang="bg-BG" kern="1200" dirty="0" err="1">
                <a:solidFill>
                  <a:srgbClr val="192145"/>
                </a:solidFill>
                <a:cs typeface="Arial"/>
              </a:rPr>
              <a:t>местните</a:t>
            </a:r>
            <a:r>
              <a:rPr lang="ru-RU" altLang="bg-BG" kern="1200" dirty="0">
                <a:solidFill>
                  <a:srgbClr val="192145"/>
                </a:solidFill>
                <a:cs typeface="Arial"/>
              </a:rPr>
              <a:t> общности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ru-RU" altLang="bg-BG" kern="1200" dirty="0" smtClean="0">
                <a:solidFill>
                  <a:srgbClr val="192145"/>
                </a:solidFill>
                <a:cs typeface="Arial"/>
              </a:rPr>
              <a:t>Обмен </a:t>
            </a:r>
            <a:r>
              <a:rPr lang="ru-RU" altLang="bg-BG" kern="1200" dirty="0">
                <a:solidFill>
                  <a:srgbClr val="192145"/>
                </a:solidFill>
                <a:cs typeface="Arial"/>
              </a:rPr>
              <a:t>на опит между местните общности в Челопеч и тези в </a:t>
            </a:r>
            <a:r>
              <a:rPr lang="ru-RU" altLang="bg-BG" kern="1200" dirty="0" smtClean="0">
                <a:solidFill>
                  <a:srgbClr val="192145"/>
                </a:solidFill>
                <a:cs typeface="Arial"/>
              </a:rPr>
              <a:t>Крумовград</a:t>
            </a:r>
            <a:endParaRPr lang="ru-RU" altLang="bg-BG" sz="1400" kern="1200" dirty="0">
              <a:solidFill>
                <a:srgbClr val="192145"/>
              </a:solidFill>
              <a:ea typeface="+mn-ea"/>
              <a:cs typeface="Arial"/>
            </a:endParaRPr>
          </a:p>
        </p:txBody>
      </p:sp>
      <p:pic>
        <p:nvPicPr>
          <p:cNvPr id="25607" name="Picture 7" descr="W:\96 DPM Krumovgrad\Operations Team\Community Relations\Consultative councils\10_Protocols from meetings_2016_BG\01_Meetings_february_2016_BG\Edrino_24.02.2016\Photos\DSC_085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556792"/>
            <a:ext cx="3059832" cy="2039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9" name="Picture 9" descr="W:\96 DPM Krumovgrad\Operations Team\Community Relations\Consultative councils\10_Protocols from meetings_2016_BG\02_Mettings_may_june_2016_BG\20_06_Lulichka hunting group\Photos\DSC_000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6592" y="4077072"/>
            <a:ext cx="3167844" cy="21118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1042988" y="1341438"/>
            <a:ext cx="6767512" cy="431800"/>
          </a:xfrm>
        </p:spPr>
        <p:txBody>
          <a:bodyPr/>
          <a:lstStyle/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  <a:tabLst>
                <a:tab pos="719138" algn="l"/>
              </a:tabLst>
              <a:defRPr/>
            </a:pPr>
            <a:r>
              <a:rPr lang="bg-BG" altLang="bg-BG" sz="1800" b="1" kern="1200" dirty="0" smtClean="0">
                <a:solidFill>
                  <a:srgbClr val="192145"/>
                </a:solidFill>
                <a:ea typeface="+mn-ea"/>
                <a:cs typeface="Arial"/>
              </a:rPr>
              <a:t>ДПМ Челопеч – Обновен, модерен и развиващ се</a:t>
            </a:r>
            <a:endParaRPr lang="bg-BG" altLang="bg-BG" sz="1800" b="1" kern="1200" dirty="0">
              <a:solidFill>
                <a:srgbClr val="192145"/>
              </a:solidFill>
              <a:ea typeface="+mn-ea"/>
              <a:cs typeface="Arial"/>
            </a:endParaRP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5AE4530-81AC-4299-B42C-220C99685C4D}" type="slidenum">
              <a:rPr lang="en-US" altLang="bg-BG" smtClean="0">
                <a:solidFill>
                  <a:srgbClr val="898989"/>
                </a:solidFill>
              </a:rPr>
              <a:pPr>
                <a:spcBef>
                  <a:spcPct val="0"/>
                </a:spcBef>
              </a:pPr>
              <a:t>5</a:t>
            </a:fld>
            <a:endParaRPr lang="en-US" altLang="bg-BG" smtClean="0">
              <a:solidFill>
                <a:srgbClr val="898989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3132138" y="2276475"/>
            <a:ext cx="573405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9pPr>
          </a:lstStyle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bg-BG" altLang="bg-BG" dirty="0">
                <a:solidFill>
                  <a:srgbClr val="192145"/>
                </a:solidFill>
                <a:ea typeface="+mn-ea"/>
                <a:cs typeface="Arial"/>
              </a:rPr>
              <a:t>са инвестирани от началото на проекта досега с цел модернизация и оптимизация на производството, така че да отговаря на стандартите за безопасност, опазване на околната среда и устойчиво развитие.</a:t>
            </a:r>
          </a:p>
        </p:txBody>
      </p:sp>
      <p:sp>
        <p:nvSpPr>
          <p:cNvPr id="4" name="Down Arrow Callout 3"/>
          <p:cNvSpPr/>
          <p:nvPr/>
        </p:nvSpPr>
        <p:spPr bwMode="auto">
          <a:xfrm>
            <a:off x="1476375" y="2384425"/>
            <a:ext cx="1511300" cy="1439863"/>
          </a:xfrm>
          <a:prstGeom prst="downArrowCallout">
            <a:avLst/>
          </a:prstGeom>
          <a:solidFill>
            <a:srgbClr val="DCAA00"/>
          </a:solidFill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bg-BG" b="1" dirty="0">
                <a:latin typeface="Times" charset="0"/>
              </a:rPr>
              <a:t>753 </a:t>
            </a:r>
            <a:r>
              <a:rPr lang="bg-BG" sz="2000" b="1" dirty="0">
                <a:latin typeface="Times" charset="0"/>
              </a:rPr>
              <a:t>млн.лв.</a:t>
            </a:r>
            <a:endParaRPr lang="bg-BG" b="1" dirty="0">
              <a:latin typeface="Times" charset="0"/>
            </a:endParaRPr>
          </a:p>
        </p:txBody>
      </p:sp>
      <p:sp>
        <p:nvSpPr>
          <p:cNvPr id="12" name="Right Arrow Callout 11"/>
          <p:cNvSpPr/>
          <p:nvPr/>
        </p:nvSpPr>
        <p:spPr bwMode="auto">
          <a:xfrm>
            <a:off x="1692275" y="4221163"/>
            <a:ext cx="1584325" cy="792162"/>
          </a:xfrm>
          <a:prstGeom prst="rightArrowCallou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bg-BG" b="1" dirty="0">
                <a:latin typeface="Times" charset="0"/>
              </a:rPr>
              <a:t>90 </a:t>
            </a:r>
            <a:r>
              <a:rPr lang="bg-BG" sz="1600" b="1" dirty="0">
                <a:latin typeface="Times" charset="0"/>
              </a:rPr>
              <a:t>млн.лв</a:t>
            </a:r>
            <a:endParaRPr lang="bg-BG" b="1" dirty="0">
              <a:latin typeface="Times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3132138" y="5518150"/>
            <a:ext cx="54006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9pPr>
          </a:lstStyle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bg-BG" altLang="bg-BG" dirty="0">
                <a:solidFill>
                  <a:srgbClr val="192145"/>
                </a:solidFill>
                <a:ea typeface="+mn-ea"/>
                <a:cs typeface="Arial"/>
              </a:rPr>
              <a:t>допълнителни работни места се създават за всяко работно място в мината.</a:t>
            </a:r>
          </a:p>
        </p:txBody>
      </p:sp>
      <p:sp>
        <p:nvSpPr>
          <p:cNvPr id="18" name="Right Arrow Callout 17"/>
          <p:cNvSpPr/>
          <p:nvPr/>
        </p:nvSpPr>
        <p:spPr bwMode="auto">
          <a:xfrm>
            <a:off x="1692275" y="5518150"/>
            <a:ext cx="1584325" cy="719138"/>
          </a:xfrm>
          <a:prstGeom prst="rightArrowCallou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endParaRPr lang="bg-BG" sz="900" b="1" dirty="0">
              <a:latin typeface="Times" charset="0"/>
            </a:endParaRPr>
          </a:p>
          <a:p>
            <a:pPr algn="ctr">
              <a:defRPr/>
            </a:pPr>
            <a:r>
              <a:rPr lang="bg-BG" b="1" dirty="0">
                <a:latin typeface="Times" charset="0"/>
              </a:rPr>
              <a:t>4</a:t>
            </a:r>
            <a:endParaRPr lang="bg-BG" sz="1600" b="1" dirty="0">
              <a:latin typeface="Times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3132138" y="4222750"/>
            <a:ext cx="554355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9pPr>
          </a:lstStyle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bg-BG" altLang="bg-BG" dirty="0">
                <a:solidFill>
                  <a:srgbClr val="192145"/>
                </a:solidFill>
                <a:ea typeface="+mn-ea"/>
                <a:cs typeface="Arial"/>
              </a:rPr>
              <a:t>от тях са инвестирани в опазване на околната среда, с което беше спряно дългогодишно замърсяване</a:t>
            </a:r>
            <a:r>
              <a:rPr lang="bg-BG" altLang="bg-BG" sz="1400" dirty="0">
                <a:solidFill>
                  <a:srgbClr val="192145"/>
                </a:solidFill>
                <a:ea typeface="+mn-ea"/>
                <a:cs typeface="Arial"/>
              </a:rPr>
              <a:t>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Инвестиции в технологии</a:t>
            </a:r>
            <a:endParaRPr lang="bg-B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1042988" y="1341438"/>
            <a:ext cx="6767512" cy="431800"/>
          </a:xfrm>
        </p:spPr>
        <p:txBody>
          <a:bodyPr/>
          <a:lstStyle/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  <a:tabLst>
                <a:tab pos="719138" algn="l"/>
              </a:tabLst>
              <a:defRPr/>
            </a:pPr>
            <a:r>
              <a:rPr lang="bg-BG" altLang="bg-BG" sz="1800" b="1" kern="1200" dirty="0" smtClean="0">
                <a:solidFill>
                  <a:srgbClr val="192145"/>
                </a:solidFill>
                <a:ea typeface="+mn-ea"/>
                <a:cs typeface="Arial"/>
              </a:rPr>
              <a:t>ДПМ Крумовград – Нов , модерен и съвременен</a:t>
            </a:r>
            <a:endParaRPr lang="bg-BG" altLang="bg-BG" sz="1800" b="1" kern="1200" dirty="0">
              <a:solidFill>
                <a:srgbClr val="192145"/>
              </a:solidFill>
              <a:ea typeface="+mn-ea"/>
              <a:cs typeface="Arial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BA94562-EB58-4ECF-B45A-68B7A76C1194}" type="slidenum">
              <a:rPr lang="en-US" altLang="bg-BG" smtClean="0">
                <a:solidFill>
                  <a:srgbClr val="898989"/>
                </a:solidFill>
              </a:rPr>
              <a:pPr>
                <a:spcBef>
                  <a:spcPct val="0"/>
                </a:spcBef>
              </a:pPr>
              <a:t>6</a:t>
            </a:fld>
            <a:endParaRPr lang="en-US" altLang="bg-BG" smtClean="0">
              <a:solidFill>
                <a:srgbClr val="898989"/>
              </a:solidFill>
            </a:endParaRPr>
          </a:p>
        </p:txBody>
      </p:sp>
      <p:sp>
        <p:nvSpPr>
          <p:cNvPr id="31748" name="Content Placeholder 2"/>
          <p:cNvSpPr txBox="1">
            <a:spLocks/>
          </p:cNvSpPr>
          <p:nvPr/>
        </p:nvSpPr>
        <p:spPr bwMode="auto">
          <a:xfrm>
            <a:off x="2989263" y="2276475"/>
            <a:ext cx="5903912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457200">
              <a:spcBef>
                <a:spcPct val="20000"/>
              </a:spcBef>
              <a:tabLst>
                <a:tab pos="719138" algn="l"/>
              </a:tabLst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457200">
              <a:spcBef>
                <a:spcPct val="20000"/>
              </a:spcBef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457200">
              <a:spcBef>
                <a:spcPct val="20000"/>
              </a:spcBef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457200">
              <a:spcBef>
                <a:spcPct val="20000"/>
              </a:spcBef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457200">
              <a:spcBef>
                <a:spcPct val="20000"/>
              </a:spcBef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anose="05000000000000000000" pitchFamily="2" charset="2"/>
              <a:buChar char="Ø"/>
            </a:pPr>
            <a:r>
              <a:rPr lang="bg-BG" altLang="bg-BG">
                <a:solidFill>
                  <a:srgbClr val="192145"/>
                </a:solidFill>
                <a:cs typeface="Arial" panose="020B0604020202020204" pitchFamily="34" charset="0"/>
              </a:rPr>
              <a:t>ще бъдат инвестирани за изграждането на открит рудник, обогатителна фабрика и съоръжение за минни отпадъци, отговарящи на стандартите за безопасност, опазване на околната среда и устойчиво развитие.</a:t>
            </a:r>
          </a:p>
        </p:txBody>
      </p:sp>
      <p:sp>
        <p:nvSpPr>
          <p:cNvPr id="4" name="Right Arrow Callout 3"/>
          <p:cNvSpPr/>
          <p:nvPr/>
        </p:nvSpPr>
        <p:spPr bwMode="auto">
          <a:xfrm>
            <a:off x="1477963" y="2384425"/>
            <a:ext cx="1511300" cy="1439863"/>
          </a:xfrm>
          <a:prstGeom prst="rightArrowCallout">
            <a:avLst/>
          </a:prstGeom>
          <a:solidFill>
            <a:srgbClr val="DCAA00"/>
          </a:solidFill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endParaRPr lang="bg-BG" sz="1800" b="1" dirty="0">
              <a:solidFill>
                <a:srgbClr val="000000"/>
              </a:solidFill>
              <a:latin typeface="Times" charset="0"/>
            </a:endParaRPr>
          </a:p>
          <a:p>
            <a:pPr algn="ctr">
              <a:defRPr/>
            </a:pPr>
            <a:r>
              <a:rPr lang="bg-BG" sz="1800" b="1" dirty="0">
                <a:solidFill>
                  <a:srgbClr val="000000"/>
                </a:solidFill>
                <a:latin typeface="Times" charset="0"/>
              </a:rPr>
              <a:t>300 млн.лв</a:t>
            </a:r>
            <a:r>
              <a:rPr lang="bg-BG" sz="2000" b="1" dirty="0">
                <a:solidFill>
                  <a:srgbClr val="000000"/>
                </a:solidFill>
                <a:latin typeface="Times" charset="0"/>
              </a:rPr>
              <a:t>.</a:t>
            </a:r>
            <a:endParaRPr lang="bg-BG" b="1" dirty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2" name="Right Arrow Callout 11"/>
          <p:cNvSpPr/>
          <p:nvPr/>
        </p:nvSpPr>
        <p:spPr bwMode="auto">
          <a:xfrm>
            <a:off x="1477963" y="4203700"/>
            <a:ext cx="1711325" cy="792163"/>
          </a:xfrm>
          <a:prstGeom prst="rightArrowCallou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bg-BG" sz="1600" b="1" dirty="0">
                <a:solidFill>
                  <a:srgbClr val="000000"/>
                </a:solidFill>
                <a:latin typeface="Times" charset="0"/>
              </a:rPr>
              <a:t>4</a:t>
            </a:r>
          </a:p>
          <a:p>
            <a:pPr algn="ctr">
              <a:defRPr/>
            </a:pPr>
            <a:r>
              <a:rPr lang="bg-BG" sz="1600" b="1" dirty="0">
                <a:solidFill>
                  <a:srgbClr val="000000"/>
                </a:solidFill>
                <a:latin typeface="Times" charset="0"/>
              </a:rPr>
              <a:t> млн.лв</a:t>
            </a:r>
          </a:p>
        </p:txBody>
      </p:sp>
      <p:sp>
        <p:nvSpPr>
          <p:cNvPr id="31751" name="Content Placeholder 2"/>
          <p:cNvSpPr txBox="1">
            <a:spLocks/>
          </p:cNvSpPr>
          <p:nvPr/>
        </p:nvSpPr>
        <p:spPr bwMode="auto">
          <a:xfrm>
            <a:off x="2989263" y="4868863"/>
            <a:ext cx="5686425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457200">
              <a:spcBef>
                <a:spcPct val="20000"/>
              </a:spcBef>
              <a:tabLst>
                <a:tab pos="719138" algn="l"/>
              </a:tabLst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457200">
              <a:spcBef>
                <a:spcPct val="20000"/>
              </a:spcBef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457200">
              <a:spcBef>
                <a:spcPct val="20000"/>
              </a:spcBef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457200">
              <a:spcBef>
                <a:spcPct val="20000"/>
              </a:spcBef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457200">
              <a:spcBef>
                <a:spcPct val="20000"/>
              </a:spcBef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anose="05000000000000000000" pitchFamily="2" charset="2"/>
              <a:buChar char="Ø"/>
            </a:pPr>
            <a:r>
              <a:rPr lang="bg-BG" altLang="bg-BG">
                <a:solidFill>
                  <a:srgbClr val="192145"/>
                </a:solidFill>
                <a:cs typeface="Arial" panose="020B0604020202020204" pitchFamily="34" charset="0"/>
              </a:rPr>
              <a:t>създаване на работни места - около 220</a:t>
            </a:r>
          </a:p>
          <a:p>
            <a:pPr lvl="1" eaLnBrk="1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anose="05000000000000000000" pitchFamily="2" charset="2"/>
              <a:buChar char="Ø"/>
            </a:pPr>
            <a:r>
              <a:rPr lang="bg-BG" altLang="bg-BG">
                <a:solidFill>
                  <a:srgbClr val="192145"/>
                </a:solidFill>
                <a:cs typeface="Arial" panose="020B0604020202020204" pitchFamily="34" charset="0"/>
              </a:rPr>
              <a:t>допълнителни работни места (около 4 ) се създават за всяко работно място в мината </a:t>
            </a:r>
          </a:p>
          <a:p>
            <a:pPr lvl="1" eaLnBrk="1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anose="05000000000000000000" pitchFamily="2" charset="2"/>
              <a:buChar char="Ø"/>
            </a:pPr>
            <a:r>
              <a:rPr lang="bg-BG" altLang="bg-BG">
                <a:solidFill>
                  <a:srgbClr val="192145"/>
                </a:solidFill>
                <a:cs typeface="Arial" panose="020B0604020202020204" pitchFamily="34" charset="0"/>
              </a:rPr>
              <a:t>развитие на малкия и среден бизнес</a:t>
            </a:r>
          </a:p>
        </p:txBody>
      </p:sp>
      <p:sp>
        <p:nvSpPr>
          <p:cNvPr id="18" name="Right Arrow Callout 17"/>
          <p:cNvSpPr/>
          <p:nvPr/>
        </p:nvSpPr>
        <p:spPr bwMode="auto">
          <a:xfrm>
            <a:off x="1477963" y="5516563"/>
            <a:ext cx="1725612" cy="735012"/>
          </a:xfrm>
          <a:prstGeom prst="rightArrowCallou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bg-BG" sz="1800" b="1" dirty="0">
                <a:solidFill>
                  <a:srgbClr val="000000"/>
                </a:solidFill>
                <a:latin typeface="Times" charset="0"/>
              </a:rPr>
              <a:t>заетост</a:t>
            </a:r>
          </a:p>
        </p:txBody>
      </p:sp>
      <p:sp>
        <p:nvSpPr>
          <p:cNvPr id="31753" name="Content Placeholder 2"/>
          <p:cNvSpPr txBox="1">
            <a:spLocks/>
          </p:cNvSpPr>
          <p:nvPr/>
        </p:nvSpPr>
        <p:spPr bwMode="auto">
          <a:xfrm>
            <a:off x="2989263" y="3951288"/>
            <a:ext cx="590391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457200">
              <a:spcBef>
                <a:spcPct val="20000"/>
              </a:spcBef>
              <a:tabLst>
                <a:tab pos="719138" algn="l"/>
              </a:tabLst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457200">
              <a:spcBef>
                <a:spcPct val="20000"/>
              </a:spcBef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457200">
              <a:spcBef>
                <a:spcPct val="20000"/>
              </a:spcBef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457200">
              <a:spcBef>
                <a:spcPct val="20000"/>
              </a:spcBef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457200">
              <a:spcBef>
                <a:spcPct val="20000"/>
              </a:spcBef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anose="05000000000000000000" pitchFamily="2" charset="2"/>
              <a:buChar char="Ø"/>
            </a:pPr>
            <a:r>
              <a:rPr lang="bg-BG" altLang="bg-BG">
                <a:solidFill>
                  <a:srgbClr val="192145"/>
                </a:solidFill>
                <a:cs typeface="Arial" panose="020B0604020202020204" pitchFamily="34" charset="0"/>
              </a:rPr>
              <a:t>Вече инвестирани в опазване на археологическото наследство и опазване на защитените видове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Инвестиции в технологии</a:t>
            </a:r>
            <a:endParaRPr lang="bg-B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79457AC-88E8-4989-875C-3972A68CDF30}" type="slidenum">
              <a:rPr lang="en-US" altLang="bg-BG" smtClean="0">
                <a:solidFill>
                  <a:srgbClr val="898989"/>
                </a:solidFill>
              </a:rPr>
              <a:pPr>
                <a:spcBef>
                  <a:spcPct val="0"/>
                </a:spcBef>
              </a:pPr>
              <a:t>7</a:t>
            </a:fld>
            <a:endParaRPr lang="en-US" altLang="bg-BG" smtClean="0">
              <a:solidFill>
                <a:srgbClr val="898989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6057900" y="1665288"/>
            <a:ext cx="2808288" cy="167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18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6B6B6B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6B6B6B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6B6B6B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6B6B6B"/>
                </a:solidFill>
                <a:latin typeface="+mn-lt"/>
                <a:ea typeface="ＭＳ Ｐゴシック" charset="-128"/>
              </a:defRPr>
            </a:lvl9pPr>
          </a:lstStyle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  <a:tabLst>
                <a:tab pos="719138" algn="l"/>
              </a:tabLst>
              <a:defRPr/>
            </a:pPr>
            <a:r>
              <a:rPr lang="bg-BG" altLang="bg-BG" dirty="0">
                <a:solidFill>
                  <a:srgbClr val="192145"/>
                </a:solidFill>
                <a:ea typeface="+mn-ea"/>
                <a:cs typeface="Arial"/>
              </a:rPr>
              <a:t>Напуснали по собствено желание около </a:t>
            </a:r>
            <a:r>
              <a:rPr lang="bg-BG" altLang="bg-BG" dirty="0" smtClean="0">
                <a:solidFill>
                  <a:srgbClr val="192145"/>
                </a:solidFill>
                <a:ea typeface="+mn-ea"/>
                <a:cs typeface="Arial"/>
              </a:rPr>
              <a:t>1%</a:t>
            </a:r>
            <a:endParaRPr lang="bg-BG" altLang="bg-BG" dirty="0">
              <a:solidFill>
                <a:srgbClr val="192145"/>
              </a:solidFill>
              <a:ea typeface="+mn-ea"/>
              <a:cs typeface="Arial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889000" y="1484313"/>
            <a:ext cx="4762500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9pPr>
          </a:lstStyle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  <a:tabLst>
                <a:tab pos="719138" algn="l"/>
              </a:tabLst>
              <a:defRPr/>
            </a:pPr>
            <a:r>
              <a:rPr lang="bg-BG" altLang="bg-BG" dirty="0" smtClean="0">
                <a:solidFill>
                  <a:srgbClr val="192145"/>
                </a:solidFill>
                <a:ea typeface="+mn-ea"/>
                <a:cs typeface="Arial"/>
              </a:rPr>
              <a:t>Награда </a:t>
            </a:r>
            <a:r>
              <a:rPr lang="bg-BG" altLang="bg-BG" b="1" dirty="0" smtClean="0">
                <a:solidFill>
                  <a:srgbClr val="192145"/>
                </a:solidFill>
                <a:ea typeface="+mn-ea"/>
                <a:cs typeface="Arial"/>
              </a:rPr>
              <a:t>работодател на годината от Европейските бизнес награди 2015/16 </a:t>
            </a:r>
            <a:r>
              <a:rPr lang="bg-BG" altLang="bg-BG" dirty="0" smtClean="0">
                <a:solidFill>
                  <a:srgbClr val="192145"/>
                </a:solidFill>
                <a:ea typeface="+mn-ea"/>
                <a:cs typeface="Arial"/>
              </a:rPr>
              <a:t>за практиките на компанията в сферата на здравето и безопасността и постиженията на служителите.</a:t>
            </a:r>
          </a:p>
          <a:p>
            <a:pPr marL="0" indent="0">
              <a:defRPr/>
            </a:pPr>
            <a:endParaRPr lang="bg-BG" altLang="bg-BG" sz="1800" kern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bg-BG" smtClean="0"/>
              <a:t>Инвестиции в хората</a:t>
            </a:r>
            <a:endParaRPr lang="bg-BG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879475" y="3379788"/>
            <a:ext cx="4762500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9pPr>
          </a:lstStyle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  <a:tabLst>
                <a:tab pos="719138" algn="l"/>
              </a:tabLst>
              <a:defRPr/>
            </a:pPr>
            <a:r>
              <a:rPr lang="ru-RU" altLang="bg-BG" dirty="0" err="1">
                <a:solidFill>
                  <a:srgbClr val="192145"/>
                </a:solidFill>
                <a:ea typeface="+mn-ea"/>
                <a:cs typeface="Arial"/>
              </a:rPr>
              <a:t>Една</a:t>
            </a:r>
            <a:r>
              <a:rPr lang="ru-RU" altLang="bg-BG" dirty="0">
                <a:solidFill>
                  <a:srgbClr val="192145"/>
                </a:solidFill>
                <a:ea typeface="+mn-ea"/>
                <a:cs typeface="Arial"/>
              </a:rPr>
              <a:t> от 5-те компании в </a:t>
            </a:r>
            <a:r>
              <a:rPr lang="ru-RU" altLang="bg-BG" dirty="0" err="1">
                <a:solidFill>
                  <a:srgbClr val="192145"/>
                </a:solidFill>
                <a:ea typeface="+mn-ea"/>
                <a:cs typeface="Arial"/>
              </a:rPr>
              <a:t>България</a:t>
            </a:r>
            <a:r>
              <a:rPr lang="ru-RU" altLang="bg-BG" dirty="0">
                <a:solidFill>
                  <a:srgbClr val="192145"/>
                </a:solidFill>
                <a:ea typeface="+mn-ea"/>
                <a:cs typeface="Arial"/>
              </a:rPr>
              <a:t>, </a:t>
            </a:r>
            <a:r>
              <a:rPr lang="ru-RU" altLang="bg-BG" dirty="0" err="1">
                <a:solidFill>
                  <a:srgbClr val="192145"/>
                </a:solidFill>
                <a:ea typeface="+mn-ea"/>
                <a:cs typeface="Arial"/>
              </a:rPr>
              <a:t>даваща</a:t>
            </a:r>
            <a:r>
              <a:rPr lang="ru-RU" altLang="bg-BG" dirty="0">
                <a:solidFill>
                  <a:srgbClr val="192145"/>
                </a:solidFill>
                <a:ea typeface="+mn-ea"/>
                <a:cs typeface="Arial"/>
              </a:rPr>
              <a:t> „</a:t>
            </a:r>
            <a:r>
              <a:rPr lang="ru-RU" altLang="bg-BG" b="1" dirty="0">
                <a:solidFill>
                  <a:srgbClr val="192145"/>
                </a:solidFill>
                <a:ea typeface="+mn-ea"/>
                <a:cs typeface="Arial"/>
              </a:rPr>
              <a:t>Равенство </a:t>
            </a:r>
            <a:r>
              <a:rPr lang="ru-RU" altLang="bg-BG" b="1" dirty="0" err="1">
                <a:solidFill>
                  <a:srgbClr val="192145"/>
                </a:solidFill>
                <a:ea typeface="+mn-ea"/>
                <a:cs typeface="Arial"/>
              </a:rPr>
              <a:t>във</a:t>
            </a:r>
            <a:r>
              <a:rPr lang="ru-RU" altLang="bg-BG" b="1" dirty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ru-RU" altLang="bg-BG" b="1" dirty="0" err="1">
                <a:solidFill>
                  <a:srgbClr val="192145"/>
                </a:solidFill>
                <a:ea typeface="+mn-ea"/>
                <a:cs typeface="Arial"/>
              </a:rPr>
              <a:t>вземането</a:t>
            </a:r>
            <a:r>
              <a:rPr lang="ru-RU" altLang="bg-BG" b="1" dirty="0">
                <a:solidFill>
                  <a:srgbClr val="192145"/>
                </a:solidFill>
                <a:ea typeface="+mn-ea"/>
                <a:cs typeface="Arial"/>
              </a:rPr>
              <a:t> на решения </a:t>
            </a:r>
            <a:r>
              <a:rPr lang="ru-RU" altLang="bg-BG" dirty="0">
                <a:solidFill>
                  <a:srgbClr val="192145"/>
                </a:solidFill>
                <a:ea typeface="+mn-ea"/>
                <a:cs typeface="Arial"/>
              </a:rPr>
              <a:t>в </a:t>
            </a:r>
            <a:r>
              <a:rPr lang="ru-RU" altLang="bg-BG" dirty="0" err="1">
                <a:solidFill>
                  <a:srgbClr val="192145"/>
                </a:solidFill>
                <a:ea typeface="+mn-ea"/>
                <a:cs typeface="Arial"/>
              </a:rPr>
              <a:t>икономиката</a:t>
            </a:r>
            <a:r>
              <a:rPr lang="ru-RU" altLang="bg-BG" dirty="0">
                <a:solidFill>
                  <a:srgbClr val="192145"/>
                </a:solidFill>
                <a:ea typeface="+mn-ea"/>
                <a:cs typeface="Arial"/>
              </a:rPr>
              <a:t>“ отличена по </a:t>
            </a:r>
            <a:r>
              <a:rPr lang="ru-RU" altLang="bg-BG" dirty="0" err="1">
                <a:solidFill>
                  <a:srgbClr val="192145"/>
                </a:solidFill>
                <a:ea typeface="+mn-ea"/>
                <a:cs typeface="Arial"/>
              </a:rPr>
              <a:t>програмата</a:t>
            </a:r>
            <a:r>
              <a:rPr lang="ru-RU" altLang="bg-BG" dirty="0">
                <a:solidFill>
                  <a:srgbClr val="192145"/>
                </a:solidFill>
                <a:ea typeface="+mn-ea"/>
                <a:cs typeface="Arial"/>
              </a:rPr>
              <a:t> на МТСП</a:t>
            </a:r>
            <a:endParaRPr lang="bg-BG" altLang="bg-BG" dirty="0">
              <a:solidFill>
                <a:srgbClr val="192145"/>
              </a:solidFill>
              <a:ea typeface="+mn-ea"/>
              <a:cs typeface="Arial"/>
            </a:endParaRPr>
          </a:p>
        </p:txBody>
      </p:sp>
      <p:pic>
        <p:nvPicPr>
          <p:cNvPr id="33799" name="Picture 4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713" y="2940050"/>
            <a:ext cx="3292475" cy="344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3" descr="W:\16 Public Relations\Information materials\Presentations\Presentations 2015\Photos for Presentation\IMG_5733_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4564063"/>
            <a:ext cx="2747963" cy="183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911225" y="1284288"/>
            <a:ext cx="5173663" cy="1712912"/>
          </a:xfrm>
        </p:spPr>
        <p:txBody>
          <a:bodyPr/>
          <a:lstStyle/>
          <a:p>
            <a:pPr marL="342900" lvl="1" indent="-342900" defTabSz="457200" eaLnBrk="1" fontAlgn="auto" hangingPunct="1"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4"/>
              </a:buBlip>
              <a:tabLst>
                <a:tab pos="719138" algn="l"/>
              </a:tabLst>
              <a:defRPr/>
            </a:pPr>
            <a:r>
              <a:rPr lang="bg-BG" altLang="bg-BG" b="1" kern="1200" dirty="0">
                <a:solidFill>
                  <a:srgbClr val="192145"/>
                </a:solidFill>
                <a:ea typeface="+mn-ea"/>
                <a:cs typeface="Arial"/>
              </a:rPr>
              <a:t>Инвестиции в образованието</a:t>
            </a:r>
          </a:p>
          <a:p>
            <a:pPr lvl="1" defTabSz="457200" eaLnBrk="1" fontAlgn="auto" hangingPunct="1"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bg-BG" altLang="bg-BG" sz="1400" kern="1200" dirty="0">
                <a:solidFill>
                  <a:srgbClr val="192145"/>
                </a:solidFill>
                <a:ea typeface="+mn-ea"/>
                <a:cs typeface="Arial"/>
              </a:rPr>
              <a:t>Стажантска </a:t>
            </a:r>
            <a:r>
              <a:rPr lang="bg-BG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програма, подкрепа </a:t>
            </a:r>
            <a:r>
              <a:rPr lang="bg-BG" altLang="bg-BG" sz="1400" kern="1200" dirty="0">
                <a:solidFill>
                  <a:srgbClr val="192145"/>
                </a:solidFill>
                <a:ea typeface="+mn-ea"/>
                <a:cs typeface="Arial"/>
              </a:rPr>
              <a:t>за училищата в Чавдар и </a:t>
            </a:r>
            <a:r>
              <a:rPr lang="bg-BG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Челопеч, частна </a:t>
            </a:r>
            <a:r>
              <a:rPr lang="bg-BG" altLang="bg-BG" sz="1400" kern="1200" dirty="0">
                <a:solidFill>
                  <a:srgbClr val="192145"/>
                </a:solidFill>
                <a:ea typeface="+mn-ea"/>
                <a:cs typeface="Arial"/>
              </a:rPr>
              <a:t>английска езикова гимназия</a:t>
            </a:r>
            <a:r>
              <a:rPr lang="bg-BG" altLang="bg-BG" sz="1400" dirty="0"/>
              <a:t>; </a:t>
            </a: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3B73852-9380-4573-8363-9FC987F50D69}" type="slidenum">
              <a:rPr lang="en-US" altLang="bg-BG" smtClean="0">
                <a:solidFill>
                  <a:srgbClr val="898989"/>
                </a:solidFill>
              </a:rPr>
              <a:pPr>
                <a:spcBef>
                  <a:spcPct val="0"/>
                </a:spcBef>
              </a:pPr>
              <a:t>8</a:t>
            </a:fld>
            <a:endParaRPr lang="en-US" altLang="bg-BG" smtClean="0">
              <a:solidFill>
                <a:srgbClr val="898989"/>
              </a:solidFill>
            </a:endParaRPr>
          </a:p>
        </p:txBody>
      </p:sp>
      <p:pic>
        <p:nvPicPr>
          <p:cNvPr id="3584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875" y="4268788"/>
            <a:ext cx="3516313" cy="208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390650"/>
            <a:ext cx="2654300" cy="177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bg-BG" smtClean="0"/>
              <a:t>Инвестиции в местната общност</a:t>
            </a:r>
            <a:endParaRPr lang="bg-BG"/>
          </a:p>
        </p:txBody>
      </p:sp>
      <p:sp>
        <p:nvSpPr>
          <p:cNvPr id="4" name="Rectangle 3"/>
          <p:cNvSpPr/>
          <p:nvPr/>
        </p:nvSpPr>
        <p:spPr>
          <a:xfrm>
            <a:off x="935038" y="2276475"/>
            <a:ext cx="4572000" cy="7000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1" indent="-342900" defTabSz="457200" eaLnBrk="1" fontAlgn="auto" hangingPunct="1">
              <a:lnSpc>
                <a:spcPct val="130000"/>
              </a:lnSpc>
              <a:spcBef>
                <a:spcPct val="20000"/>
              </a:spcBef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4"/>
              </a:buBlip>
              <a:tabLst>
                <a:tab pos="719138" algn="l"/>
              </a:tabLst>
              <a:defRPr/>
            </a:pPr>
            <a:r>
              <a:rPr lang="bg-BG" altLang="bg-BG" sz="1600" b="1" dirty="0">
                <a:solidFill>
                  <a:srgbClr val="192145"/>
                </a:solidFill>
                <a:latin typeface="+mn-lt"/>
                <a:ea typeface="+mn-ea"/>
                <a:cs typeface="Arial"/>
              </a:rPr>
              <a:t>Годишна инвестиционна програма за Челопеч, Чавдар и Златица</a:t>
            </a:r>
          </a:p>
        </p:txBody>
      </p:sp>
      <p:pic>
        <p:nvPicPr>
          <p:cNvPr id="35849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925" y="2898775"/>
            <a:ext cx="3065463" cy="204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pPr>
              <a:defRPr/>
            </a:pPr>
            <a:r>
              <a:rPr lang="bg-BG"/>
              <a:t>закриване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>
          <a:xfrm>
            <a:off x="900113" y="1412875"/>
            <a:ext cx="7966075" cy="431800"/>
          </a:xfrm>
        </p:spPr>
        <p:txBody>
          <a:bodyPr/>
          <a:lstStyle/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  <a:tabLst>
                <a:tab pos="719138" algn="l"/>
              </a:tabLst>
              <a:defRPr/>
            </a:pPr>
            <a:r>
              <a:rPr lang="bg-BG" altLang="bg-BG" kern="1200" dirty="0" smtClean="0">
                <a:solidFill>
                  <a:srgbClr val="192145"/>
                </a:solidFill>
                <a:ea typeface="+mn-ea"/>
                <a:cs typeface="Arial"/>
              </a:rPr>
              <a:t>План </a:t>
            </a:r>
            <a:r>
              <a:rPr lang="bg-BG" altLang="bg-BG" kern="1200" dirty="0">
                <a:solidFill>
                  <a:srgbClr val="192145"/>
                </a:solidFill>
                <a:ea typeface="+mn-ea"/>
                <a:cs typeface="Arial"/>
              </a:rPr>
              <a:t>за инвестиции в развитието на местните общности 2020</a:t>
            </a:r>
          </a:p>
          <a:p>
            <a:pPr>
              <a:defRPr/>
            </a:pPr>
            <a:endParaRPr lang="bg-BG" altLang="bg-BG" dirty="0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3376DFB-BB67-4563-B6C0-29E63A88E02F}" type="slidenum">
              <a:rPr lang="en-US" altLang="bg-BG" smtClean="0">
                <a:solidFill>
                  <a:srgbClr val="898989"/>
                </a:solidFill>
              </a:rPr>
              <a:pPr>
                <a:spcBef>
                  <a:spcPct val="0"/>
                </a:spcBef>
              </a:pPr>
              <a:t>9</a:t>
            </a:fld>
            <a:endParaRPr lang="en-US" altLang="bg-BG" smtClean="0">
              <a:solidFill>
                <a:srgbClr val="898989"/>
              </a:solidFill>
            </a:endParaRPr>
          </a:p>
        </p:txBody>
      </p:sp>
      <p:pic>
        <p:nvPicPr>
          <p:cNvPr id="37893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2730500"/>
            <a:ext cx="3459162" cy="230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4" name="Picture 2" descr="W:\16 Public Relations\Information materials\Presentations\Presentations 2015\Photos for Presentation\EVG_2405_smal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150" y="2730500"/>
            <a:ext cx="3505200" cy="233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5544</TotalTime>
  <Words>967</Words>
  <Application>Microsoft Office PowerPoint</Application>
  <PresentationFormat>On-screen Show (4:3)</PresentationFormat>
  <Paragraphs>124</Paragraphs>
  <Slides>14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Times</vt:lpstr>
      <vt:lpstr>MS PGothic</vt:lpstr>
      <vt:lpstr>Arial</vt:lpstr>
      <vt:lpstr>Arial Black</vt:lpstr>
      <vt:lpstr>Wingdings</vt:lpstr>
      <vt:lpstr>1_Blank Presentation</vt:lpstr>
      <vt:lpstr>2_Blank Presentation</vt:lpstr>
      <vt:lpstr>PowerPoint Presentation</vt:lpstr>
      <vt:lpstr>Дънди прешъс металс в България</vt:lpstr>
      <vt:lpstr>СОЦИАЛНО-ИКОНОМИЧЕСКо ВЪЗДЕЙСТВИЕ</vt:lpstr>
      <vt:lpstr>Информираност на населението</vt:lpstr>
      <vt:lpstr>Инвестиции в технологии</vt:lpstr>
      <vt:lpstr>Инвестиции в технологии</vt:lpstr>
      <vt:lpstr>Инвестиции в хората</vt:lpstr>
      <vt:lpstr>Инвестиции в местната общност</vt:lpstr>
      <vt:lpstr>закриване</vt:lpstr>
      <vt:lpstr>PowerPoint Presentation</vt:lpstr>
      <vt:lpstr>PowerPoint Presentation</vt:lpstr>
      <vt:lpstr>Инвестиции в местната общност - Крумовград</vt:lpstr>
      <vt:lpstr>Инвестиции в ОПАЗВАНЕ НА ОКОЛНАТА СРЕДА - Крумовград</vt:lpstr>
      <vt:lpstr>Успяваме, защото ни е грижа!</vt:lpstr>
    </vt:vector>
  </TitlesOfParts>
  <Company>craib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Dimitar.Ganchev@Dundeeprecious.com</dc:creator>
  <cp:lastModifiedBy>Ани Алашка</cp:lastModifiedBy>
  <cp:revision>606</cp:revision>
  <cp:lastPrinted>2016-06-13T13:10:14Z</cp:lastPrinted>
  <dcterms:created xsi:type="dcterms:W3CDTF">2012-03-26T19:51:49Z</dcterms:created>
  <dcterms:modified xsi:type="dcterms:W3CDTF">2016-06-30T08:23:58Z</dcterms:modified>
</cp:coreProperties>
</file>