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  <p:sldMasterId id="2147483688" r:id="rId4"/>
  </p:sldMasterIdLst>
  <p:notesMasterIdLst>
    <p:notesMasterId r:id="rId85"/>
  </p:notesMasterIdLst>
  <p:sldIdLst>
    <p:sldId id="256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337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3" r:id="rId70"/>
    <p:sldId id="324" r:id="rId71"/>
    <p:sldId id="325" r:id="rId72"/>
    <p:sldId id="326" r:id="rId73"/>
    <p:sldId id="327" r:id="rId74"/>
    <p:sldId id="328" r:id="rId75"/>
    <p:sldId id="329" r:id="rId76"/>
    <p:sldId id="330" r:id="rId77"/>
    <p:sldId id="331" r:id="rId78"/>
    <p:sldId id="332" r:id="rId79"/>
    <p:sldId id="333" r:id="rId80"/>
    <p:sldId id="334" r:id="rId81"/>
    <p:sldId id="335" r:id="rId82"/>
    <p:sldId id="336" r:id="rId83"/>
    <p:sldId id="338" r:id="rId84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CF01"/>
    <a:srgbClr val="E6EC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2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slide" Target="slides/slide80.xml"/><Relationship Id="rId89" Type="http://schemas.openxmlformats.org/officeDocument/2006/relationships/tableStyles" Target="tableStyle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viewProps" Target="viewProp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0DFF66-C617-48CB-BD39-46EFED7BF0A9}" type="datetimeFigureOut">
              <a:rPr lang="bg-BG" smtClean="0"/>
              <a:t>30.6.2016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444775-82D5-4100-A5F6-F1A3FA11E68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3502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en-US" smtClean="0">
              <a:latin typeface="Times" panose="02020603050405020304" pitchFamily="18" charset="0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93E90C5D-4D28-4206-A0D4-257E00C2CB3E}" type="slidenum">
              <a:rPr lang="en-US" altLang="en-US" sz="1200">
                <a:solidFill>
                  <a:srgbClr val="000000"/>
                </a:solidFill>
              </a:rPr>
              <a:pPr/>
              <a:t>19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4204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63525" lvl="2" indent="-263525" defTabSz="457200">
              <a:spcBef>
                <a:spcPct val="20000"/>
              </a:spcBef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</a:pPr>
            <a:r>
              <a:rPr lang="bg-BG" altLang="bg-BG" sz="2000" smtClean="0">
                <a:solidFill>
                  <a:srgbClr val="6B6B6B"/>
                </a:solidFill>
                <a:latin typeface="Times" panose="02020603050405020304" pitchFamily="18" charset="0"/>
              </a:rPr>
              <a:t>Намаляване на обемите на минни отпадъци на повърхността</a:t>
            </a:r>
          </a:p>
          <a:p>
            <a:pPr marL="263525" lvl="2" indent="-263525" defTabSz="457200">
              <a:spcBef>
                <a:spcPct val="20000"/>
              </a:spcBef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</a:pPr>
            <a:r>
              <a:rPr lang="bg-BG" altLang="bg-BG" sz="2000" smtClean="0">
                <a:solidFill>
                  <a:srgbClr val="6B6B6B"/>
                </a:solidFill>
                <a:latin typeface="Times" panose="02020603050405020304" pitchFamily="18" charset="0"/>
              </a:rPr>
              <a:t>Ограничаване на генерирането на киселинна вода</a:t>
            </a:r>
          </a:p>
          <a:p>
            <a:pPr marL="263525" lvl="2" indent="-263525" defTabSz="457200">
              <a:spcBef>
                <a:spcPct val="20000"/>
              </a:spcBef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</a:pPr>
            <a:r>
              <a:rPr lang="ru-RU" altLang="bg-BG" sz="2000" smtClean="0">
                <a:solidFill>
                  <a:srgbClr val="6B6B6B"/>
                </a:solidFill>
                <a:latin typeface="Times" panose="02020603050405020304" pitchFamily="18" charset="0"/>
              </a:rPr>
              <a:t>Реставриране на земя от горския фонд</a:t>
            </a:r>
          </a:p>
          <a:p>
            <a:pPr marL="263525" lvl="2" indent="-263525" defTabSz="457200"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</a:pPr>
            <a:r>
              <a:rPr lang="bg-BG" altLang="bg-BG" sz="200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преместване на стерилните скални маси в повърхностното пропадане </a:t>
            </a:r>
          </a:p>
          <a:p>
            <a:pPr marL="263525" lvl="2" indent="-263525" defTabSz="457200"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</a:pPr>
            <a:r>
              <a:rPr lang="bg-BG" altLang="bg-BG" sz="200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преоткосиране на терена</a:t>
            </a:r>
            <a:endParaRPr lang="en-US" altLang="bg-BG" sz="2000" smtClean="0">
              <a:solidFill>
                <a:srgbClr val="8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3525" lvl="2" indent="-263525" defTabSz="457200"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</a:pPr>
            <a:r>
              <a:rPr lang="bg-BG" altLang="bg-BG" sz="200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насипване на почвени материали</a:t>
            </a:r>
            <a:r>
              <a:rPr lang="en-US" altLang="bg-BG" sz="200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63525" lvl="2" indent="-263525" defTabSz="457200"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</a:pPr>
            <a:r>
              <a:rPr lang="bg-BG" altLang="bg-BG" sz="200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затревяване и залесяване</a:t>
            </a:r>
            <a:endParaRPr lang="en-US" altLang="bg-BG" sz="2000" smtClean="0">
              <a:solidFill>
                <a:srgbClr val="8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3525" lvl="2" indent="-263525" defTabSz="457200"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</a:pPr>
            <a:r>
              <a:rPr lang="bg-BG" altLang="bg-BG" sz="200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вложени около 2 млн. лева</a:t>
            </a:r>
          </a:p>
          <a:p>
            <a:pPr marL="263525" lvl="2" indent="-263525" defTabSz="457200"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</a:pPr>
            <a:r>
              <a:rPr lang="bg-BG" altLang="bg-BG" sz="200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залесени около 80 хиляди фиданки</a:t>
            </a:r>
          </a:p>
          <a:p>
            <a:pPr marL="263525" lvl="2" indent="-263525" defTabSz="457200"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</a:pPr>
            <a:r>
              <a:rPr lang="bg-BG" altLang="bg-BG" sz="2000" smtClean="0"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обща рекултивирана площ 79 дка</a:t>
            </a:r>
            <a:endParaRPr lang="en-US" altLang="bg-BG" sz="2000" smtClean="0">
              <a:solidFill>
                <a:srgbClr val="8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63525" lvl="2" indent="-263525" defTabSz="457200">
              <a:spcBef>
                <a:spcPct val="20000"/>
              </a:spcBef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</a:pPr>
            <a:endParaRPr lang="ru-RU" altLang="bg-BG" sz="2000" smtClean="0">
              <a:solidFill>
                <a:srgbClr val="6B6B6B"/>
              </a:solidFill>
              <a:latin typeface="Times" panose="02020603050405020304" pitchFamily="18" charset="0"/>
            </a:endParaRPr>
          </a:p>
          <a:p>
            <a:pPr defTabSz="457200"/>
            <a:endParaRPr lang="bg-BG" altLang="bg-BG" smtClean="0">
              <a:latin typeface="Times" panose="02020603050405020304" pitchFamily="18" charset="0"/>
            </a:endParaRP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F77CB601-9DA0-49CE-AE3F-8BD59FFA5D52}" type="slidenum">
              <a:rPr lang="en-US" altLang="bg-BG" sz="1200">
                <a:solidFill>
                  <a:srgbClr val="000000"/>
                </a:solidFill>
              </a:rPr>
              <a:pPr/>
              <a:t>28</a:t>
            </a:fld>
            <a:endParaRPr lang="en-US" altLang="bg-BG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7015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bg-BG" altLang="bg-BG" smtClean="0">
              <a:latin typeface="Times" panose="02020603050405020304" pitchFamily="18" charset="0"/>
            </a:endParaRPr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140915C2-8D78-4D60-A15E-E0D679155C09}" type="slidenum">
              <a:rPr lang="en-US" altLang="bg-BG" sz="1200">
                <a:solidFill>
                  <a:srgbClr val="000000"/>
                </a:solidFill>
              </a:rPr>
              <a:pPr/>
              <a:t>29</a:t>
            </a:fld>
            <a:endParaRPr lang="en-US" altLang="bg-BG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3121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EA758A1F-2DFD-48B8-8CA2-1C803AFE6FA3}" type="slidenum">
              <a:rPr lang="bg-BG" altLang="bg-BG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bg-BG" altLang="bg-BG" smtClean="0">
              <a:solidFill>
                <a:srgbClr val="000000"/>
              </a:solidFill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5155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53D60DC3-BE37-4533-BBDC-47079832F4A1}" type="slidenum">
              <a:rPr lang="bg-BG" altLang="bg-BG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bg-BG" altLang="bg-BG" smtClean="0">
              <a:solidFill>
                <a:srgbClr val="000000"/>
              </a:solidFill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688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DCD82584-3940-469D-87DA-C03C809086A1}" type="slidenum">
              <a:rPr lang="bg-BG" altLang="bg-BG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bg-BG" altLang="bg-BG" smtClean="0">
              <a:solidFill>
                <a:srgbClr val="000000"/>
              </a:solidFill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6767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999E973D-14DC-42E6-BD17-10E07E4C91B5}" type="slidenum">
              <a:rPr lang="bg-BG" altLang="bg-BG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bg-BG" altLang="bg-BG" smtClean="0">
              <a:solidFill>
                <a:srgbClr val="000000"/>
              </a:solidFill>
            </a:endParaRPr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0837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6CB2C54-867A-4998-91E0-91F4199DE8D7}" type="slidenum">
              <a:rPr lang="bg-BG" altLang="bg-BG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39</a:t>
            </a:fld>
            <a:endParaRPr lang="bg-BG" altLang="bg-BG">
              <a:solidFill>
                <a:srgbClr val="000000"/>
              </a:solidFill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9900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96FE4A1-3984-44EF-88E1-20BB5A0EB292}" type="slidenum">
              <a:rPr lang="bg-BG" altLang="bg-BG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40</a:t>
            </a:fld>
            <a:endParaRPr lang="bg-BG" altLang="bg-BG">
              <a:solidFill>
                <a:srgbClr val="000000"/>
              </a:solidFill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1809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0C270A8-5DED-44E1-8BEC-4AD75DAA8A4E}" type="slidenum">
              <a:rPr lang="bg-BG" altLang="bg-BG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41</a:t>
            </a:fld>
            <a:endParaRPr lang="bg-BG" altLang="bg-BG">
              <a:solidFill>
                <a:srgbClr val="000000"/>
              </a:solidFill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51452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78A6FDF-DF3E-40CB-A4EA-6EAD33DA7F90}" type="slidenum">
              <a:rPr lang="bg-BG" altLang="bg-BG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42</a:t>
            </a:fld>
            <a:endParaRPr lang="bg-BG" altLang="bg-BG">
              <a:solidFill>
                <a:srgbClr val="000000"/>
              </a:solidFill>
            </a:endParaRPr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4441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bg-BG" altLang="bg-BG" smtClean="0">
                <a:latin typeface="Times" panose="02020603050405020304" pitchFamily="18" charset="0"/>
              </a:rPr>
              <a:t>В бизнеса ни има както негативни въздействия, така и позитивни. Стремежът ни е когато ги съберем да получаваме позитивен резултат.</a:t>
            </a:r>
          </a:p>
          <a:p>
            <a:endParaRPr lang="bg-BG" altLang="bg-BG" smtClean="0">
              <a:latin typeface="Times" panose="02020603050405020304" pitchFamily="18" charset="0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F70E754D-A449-463F-90C0-1FD8D8BE5C96}" type="slidenum">
              <a:rPr lang="en-US" altLang="bg-BG" sz="1200">
                <a:solidFill>
                  <a:srgbClr val="000000"/>
                </a:solidFill>
              </a:rPr>
              <a:pPr/>
              <a:t>20</a:t>
            </a:fld>
            <a:endParaRPr lang="en-US" altLang="bg-BG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9398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C48C24B-1E52-4AA8-86B5-565138780599}" type="slidenum">
              <a:rPr lang="bg-BG" altLang="bg-BG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43</a:t>
            </a:fld>
            <a:endParaRPr lang="bg-BG" altLang="bg-BG">
              <a:solidFill>
                <a:srgbClr val="000000"/>
              </a:solidFill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3733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2F668D4E-7585-497F-8D7A-72E978FFBD1B}" type="slidenum">
              <a:rPr lang="bg-BG" altLang="bg-BG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45</a:t>
            </a:fld>
            <a:endParaRPr lang="bg-BG" altLang="bg-BG" smtClean="0">
              <a:solidFill>
                <a:srgbClr val="000000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7814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1757037F-60CA-4029-BEB6-E6A6CF359A41}" type="slidenum">
              <a:rPr lang="bg-BG" altLang="bg-BG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47</a:t>
            </a:fld>
            <a:endParaRPr lang="bg-BG" altLang="bg-BG" smtClean="0">
              <a:solidFill>
                <a:srgbClr val="000000"/>
              </a:solidFill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4397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ADA1AD75-E4E3-4D6F-838C-5A9AF712BBD4}" type="slidenum">
              <a:rPr lang="bg-BG" altLang="bg-BG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48</a:t>
            </a:fld>
            <a:endParaRPr lang="bg-BG" altLang="bg-BG" smtClean="0">
              <a:solidFill>
                <a:srgbClr val="000000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9599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7A6F14CE-3732-49AE-B1EF-79BEA76143FE}" type="slidenum">
              <a:rPr lang="bg-BG" altLang="bg-BG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49</a:t>
            </a:fld>
            <a:endParaRPr lang="bg-BG" altLang="bg-BG" smtClean="0">
              <a:solidFill>
                <a:srgbClr val="000000"/>
              </a:solidFill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68245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81EB3BF1-FBDF-4AA8-8BBD-9866099A6059}" type="slidenum">
              <a:rPr lang="bg-BG" altLang="bg-BG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50</a:t>
            </a:fld>
            <a:endParaRPr lang="bg-BG" altLang="bg-BG" smtClean="0">
              <a:solidFill>
                <a:srgbClr val="000000"/>
              </a:solidFill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0987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5EAF3EE5-0F6E-46D5-9A09-2BAD8524CE10}" type="slidenum">
              <a:rPr lang="bg-BG" altLang="bg-BG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52</a:t>
            </a:fld>
            <a:endParaRPr lang="bg-BG" altLang="bg-BG" smtClean="0">
              <a:solidFill>
                <a:srgbClr val="000000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1968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D3BB9712-42DA-464A-8667-D269F32EF0F1}" type="slidenum">
              <a:rPr lang="bg-BG" altLang="bg-BG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53</a:t>
            </a:fld>
            <a:endParaRPr lang="bg-BG" altLang="bg-BG" smtClean="0">
              <a:solidFill>
                <a:srgbClr val="000000"/>
              </a:solidFill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83406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8F676DAB-9B29-4799-9B91-EA75BBE7DD4A}" type="slidenum">
              <a:rPr lang="bg-BG" altLang="bg-BG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54</a:t>
            </a:fld>
            <a:endParaRPr lang="bg-BG" altLang="bg-BG" smtClean="0">
              <a:solidFill>
                <a:srgbClr val="000000"/>
              </a:solidFill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48911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827B35A5-CB78-4936-86F1-89509047661F}" type="slidenum">
              <a:rPr lang="bg-BG" altLang="bg-BG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55</a:t>
            </a:fld>
            <a:endParaRPr lang="bg-BG" altLang="bg-BG" smtClean="0">
              <a:solidFill>
                <a:srgbClr val="000000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535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bg-BG" altLang="bg-BG" smtClean="0">
                <a:latin typeface="Times" panose="02020603050405020304" pitchFamily="18" charset="0"/>
              </a:rPr>
              <a:t>В бизнеса ни има както негативни въздействия, така и позитивни. Стремежът ни е когато ги съберем да получаваме позитивен резултат.</a:t>
            </a:r>
          </a:p>
          <a:p>
            <a:endParaRPr lang="bg-BG" altLang="bg-BG" smtClean="0">
              <a:latin typeface="Times" panose="02020603050405020304" pitchFamily="18" charset="0"/>
            </a:endParaRP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AD1E4D14-3D02-4C67-A1A5-44558065BADE}" type="slidenum">
              <a:rPr lang="en-US" altLang="bg-BG" sz="1200">
                <a:solidFill>
                  <a:srgbClr val="000000"/>
                </a:solidFill>
              </a:rPr>
              <a:pPr/>
              <a:t>21</a:t>
            </a:fld>
            <a:endParaRPr lang="en-US" altLang="bg-BG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15874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40BACF7E-BCC0-4EB7-A5E2-BA6A1CCF6DB4}" type="slidenum">
              <a:rPr lang="bg-BG" altLang="bg-BG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57</a:t>
            </a:fld>
            <a:endParaRPr lang="bg-BG" altLang="bg-BG" smtClean="0">
              <a:solidFill>
                <a:srgbClr val="000000"/>
              </a:solidFill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7125" cy="3703637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310520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F3DFBFB-D9EA-440C-B6DC-2B7A6695A6F1}" type="slidenum">
              <a:rPr lang="bg-BG" altLang="bg-BG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59</a:t>
            </a:fld>
            <a:endParaRPr lang="bg-BG" altLang="bg-BG">
              <a:solidFill>
                <a:srgbClr val="000000"/>
              </a:solidFill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13139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D5B941CC-B247-4509-B912-76DD4841C522}" type="slidenum">
              <a:rPr lang="bg-BG" altLang="bg-BG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61</a:t>
            </a:fld>
            <a:endParaRPr lang="bg-BG" altLang="bg-BG" smtClean="0">
              <a:solidFill>
                <a:srgbClr val="000000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7125" cy="3703637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10463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2A86905-CA7B-4926-9C6C-AB7BC0DAF73D}" type="slidenum">
              <a:rPr lang="bg-BG" altLang="bg-BG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62</a:t>
            </a:fld>
            <a:endParaRPr lang="bg-BG" altLang="bg-BG">
              <a:solidFill>
                <a:srgbClr val="000000"/>
              </a:solidFill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45675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AFD78C63-E3DC-4850-8C50-A6AB78EC193E}" type="slidenum">
              <a:rPr lang="bg-BG" altLang="bg-BG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64</a:t>
            </a:fld>
            <a:endParaRPr lang="bg-BG" altLang="bg-BG" smtClean="0">
              <a:solidFill>
                <a:srgbClr val="000000"/>
              </a:solidFill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39775"/>
            <a:ext cx="4940300" cy="3705225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49270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3E09B787-172D-468F-AB09-B182B5721332}" type="slidenum">
              <a:rPr lang="bg-BG" altLang="bg-BG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67</a:t>
            </a:fld>
            <a:endParaRPr lang="bg-BG" altLang="bg-BG" smtClean="0">
              <a:solidFill>
                <a:srgbClr val="000000"/>
              </a:solidFill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39775"/>
            <a:ext cx="4940300" cy="3705225"/>
          </a:xfrm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63747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993A05D1-5F41-4F87-BCD2-966301EFBEA2}" type="slidenum">
              <a:rPr lang="bg-BG" altLang="bg-BG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68</a:t>
            </a:fld>
            <a:endParaRPr lang="bg-BG" altLang="bg-BG" smtClean="0">
              <a:solidFill>
                <a:srgbClr val="000000"/>
              </a:solidFill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39775"/>
            <a:ext cx="4940300" cy="3705225"/>
          </a:xfrm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51420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99C83F89-BC49-4572-98BA-54EDF0BD5E51}" type="slidenum">
              <a:rPr lang="bg-BG" altLang="bg-BG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69</a:t>
            </a:fld>
            <a:endParaRPr lang="bg-BG" altLang="bg-BG" smtClean="0">
              <a:solidFill>
                <a:srgbClr val="000000"/>
              </a:solidFill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39775"/>
            <a:ext cx="4940300" cy="3705225"/>
          </a:xfrm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14908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6FE7245C-2445-4BCC-BCD4-7F610FFD1A13}" type="slidenum">
              <a:rPr lang="bg-BG" altLang="bg-BG" smtClean="0">
                <a:solidFill>
                  <a:srgbClr val="000000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74</a:t>
            </a:fld>
            <a:endParaRPr lang="bg-BG" altLang="bg-BG" smtClean="0">
              <a:solidFill>
                <a:srgbClr val="000000"/>
              </a:solidFill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39775"/>
            <a:ext cx="4940300" cy="3705225"/>
          </a:xfrm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14984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59677A5-5E55-4BD8-88EA-317712690815}" type="slidenum">
              <a:rPr lang="bg-BG" altLang="bg-BG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79</a:t>
            </a:fld>
            <a:endParaRPr lang="bg-BG" altLang="bg-BG">
              <a:solidFill>
                <a:srgbClr val="000000"/>
              </a:solidFill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9614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bg-BG" altLang="bg-BG" smtClean="0">
                <a:latin typeface="Times" panose="02020603050405020304" pitchFamily="18" charset="0"/>
              </a:rPr>
              <a:t>Но преди да говорим за това как го правим и как въздействаме позитивно/негативно върху човека и обществото нека поговорим за това как го определяме.</a:t>
            </a:r>
          </a:p>
          <a:p>
            <a:r>
              <a:rPr lang="en-GB" altLang="bg-BG" smtClean="0">
                <a:latin typeface="Times" panose="02020603050405020304" pitchFamily="18" charset="0"/>
              </a:rPr>
              <a:t>Методологията обръща внимание на приноса на </a:t>
            </a:r>
            <a:r>
              <a:rPr lang="bg-BG" altLang="bg-BG" smtClean="0">
                <a:latin typeface="Times" panose="02020603050405020304" pitchFamily="18" charset="0"/>
              </a:rPr>
              <a:t>проекта</a:t>
            </a:r>
            <a:r>
              <a:rPr lang="en-GB" altLang="bg-BG" smtClean="0">
                <a:latin typeface="Times" panose="02020603050405020304" pitchFamily="18" charset="0"/>
              </a:rPr>
              <a:t> към промени</a:t>
            </a:r>
            <a:r>
              <a:rPr lang="bg-BG" altLang="bg-BG" smtClean="0">
                <a:latin typeface="Times" panose="02020603050405020304" pitchFamily="18" charset="0"/>
              </a:rPr>
              <a:t>те</a:t>
            </a:r>
            <a:r>
              <a:rPr lang="en-GB" altLang="bg-BG" smtClean="0">
                <a:latin typeface="Times" panose="02020603050405020304" pitchFamily="18" charset="0"/>
              </a:rPr>
              <a:t> </a:t>
            </a:r>
            <a:r>
              <a:rPr lang="bg-BG" altLang="bg-BG" smtClean="0">
                <a:latin typeface="Times" panose="02020603050405020304" pitchFamily="18" charset="0"/>
              </a:rPr>
              <a:t>в</a:t>
            </a:r>
            <a:r>
              <a:rPr lang="en-GB" altLang="bg-BG" smtClean="0">
                <a:latin typeface="Times" panose="02020603050405020304" pitchFamily="18" charset="0"/>
              </a:rPr>
              <a:t> </a:t>
            </a:r>
            <a:r>
              <a:rPr lang="bg-BG" altLang="bg-BG" smtClean="0">
                <a:latin typeface="Times" panose="02020603050405020304" pitchFamily="18" charset="0"/>
              </a:rPr>
              <a:t>началното състояние</a:t>
            </a:r>
            <a:r>
              <a:rPr lang="en-GB" altLang="bg-BG" smtClean="0">
                <a:latin typeface="Times" panose="02020603050405020304" pitchFamily="18" charset="0"/>
              </a:rPr>
              <a:t> на местната </a:t>
            </a:r>
            <a:r>
              <a:rPr lang="bg-BG" altLang="bg-BG" smtClean="0">
                <a:latin typeface="Times" panose="02020603050405020304" pitchFamily="18" charset="0"/>
              </a:rPr>
              <a:t>околна</a:t>
            </a:r>
            <a:r>
              <a:rPr lang="en-GB" altLang="bg-BG" smtClean="0">
                <a:latin typeface="Times" panose="02020603050405020304" pitchFamily="18" charset="0"/>
              </a:rPr>
              <a:t> среда и социални условия, в комбинация с всички антропогенни източници.</a:t>
            </a:r>
            <a:endParaRPr lang="bg-BG" altLang="bg-BG" smtClean="0">
              <a:latin typeface="Times" panose="02020603050405020304" pitchFamily="18" charset="0"/>
            </a:endParaRPr>
          </a:p>
          <a:p>
            <a:endParaRPr lang="bg-BG" altLang="bg-BG" smtClean="0">
              <a:latin typeface="Times" panose="02020603050405020304" pitchFamily="18" charset="0"/>
            </a:endParaRPr>
          </a:p>
          <a:p>
            <a:r>
              <a:rPr lang="bg-BG" altLang="bg-BG" smtClean="0">
                <a:latin typeface="Times" panose="02020603050405020304" pitchFamily="18" charset="0"/>
              </a:rPr>
              <a:t>Компоненти: Освен основните компоненти определящи една среда (състояние на икономика, социална среда, околна среда), конкретни и важни компоненти се идентифицират и в разговори с местните общности и други заинтересовани страни. Пример ще бъде даден след малко с подобна оценка, която направихме за проекта в Крумовград.</a:t>
            </a:r>
          </a:p>
          <a:p>
            <a:r>
              <a:rPr lang="bg-BG" altLang="bg-BG" smtClean="0">
                <a:latin typeface="Times" panose="02020603050405020304" pitchFamily="18" charset="0"/>
              </a:rPr>
              <a:t>Показатели: Във връзка с всеки компонент е важно да се изберат и измерими показатели, чрез които може да се проследи изменени и отразяват най-важното за дадения компонент.</a:t>
            </a:r>
          </a:p>
          <a:p>
            <a:r>
              <a:rPr lang="bg-BG" altLang="bg-BG" smtClean="0">
                <a:latin typeface="Times" panose="02020603050405020304" pitchFamily="18" charset="0"/>
              </a:rPr>
              <a:t>Оценка: може би най-сложната част. Тук се намесват различни фактори, които въпреки всички положени усилия и създаването на методология, ограничават обективността. Важно е оценката да бъде съобразена с контекста на проекта (значимото в един регион може да не е толкова в друг, разбира се) и се основава доколко очакваното въздействие е приемливо за обществото. Оценката зависи от типа на въздействието (или критериите). Следва да се опишат възможностите за избягване или смекчаване на въздействията, а след това и оценка на остатъчните въздействия.</a:t>
            </a:r>
          </a:p>
          <a:p>
            <a:endParaRPr lang="bg-BG" altLang="bg-BG" smtClean="0">
              <a:latin typeface="Times" panose="02020603050405020304" pitchFamily="18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1720D088-FA79-43AE-8B84-DFC500784DF0}" type="slidenum">
              <a:rPr lang="en-US" altLang="bg-BG" sz="1200">
                <a:solidFill>
                  <a:srgbClr val="000000"/>
                </a:solidFill>
              </a:rPr>
              <a:pPr/>
              <a:t>22</a:t>
            </a:fld>
            <a:endParaRPr lang="en-US" altLang="bg-BG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337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bg-BG" altLang="bg-BG" smtClean="0">
                <a:latin typeface="Times" panose="02020603050405020304" pitchFamily="18" charset="0"/>
              </a:rPr>
              <a:t>Според 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4EFC2EC2-A323-4255-AE00-7220787553A1}" type="slidenum">
              <a:rPr lang="en-US" altLang="bg-BG" sz="1200">
                <a:solidFill>
                  <a:srgbClr val="000000"/>
                </a:solidFill>
              </a:rPr>
              <a:pPr/>
              <a:t>23</a:t>
            </a:fld>
            <a:endParaRPr lang="en-US" altLang="bg-BG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3450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bg-BG" altLang="bg-BG" smtClean="0">
                <a:latin typeface="Times" panose="02020603050405020304" pitchFamily="18" charset="0"/>
              </a:rPr>
              <a:t>Според 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754BA265-4912-468C-B8D9-BC8B4DA81A89}" type="slidenum">
              <a:rPr lang="en-US" altLang="bg-BG" sz="1200">
                <a:solidFill>
                  <a:srgbClr val="000000"/>
                </a:solidFill>
              </a:rPr>
              <a:pPr/>
              <a:t>24</a:t>
            </a:fld>
            <a:endParaRPr lang="en-US" altLang="bg-BG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491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bg-BG" altLang="bg-BG" smtClean="0">
                <a:latin typeface="Times" panose="02020603050405020304" pitchFamily="18" charset="0"/>
              </a:rPr>
              <a:t>Следват няколко примера за въздействия по време на експлоатацията на проекта. 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7D2B3B6E-F63D-4275-8CF7-F1E65FA50EC3}" type="slidenum">
              <a:rPr lang="en-US" altLang="bg-BG" sz="1200">
                <a:solidFill>
                  <a:srgbClr val="000000"/>
                </a:solidFill>
              </a:rPr>
              <a:pPr/>
              <a:t>25</a:t>
            </a:fld>
            <a:endParaRPr lang="en-US" altLang="bg-BG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8595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bg-BG" altLang="bg-BG" smtClean="0">
                <a:latin typeface="Times" panose="02020603050405020304" pitchFamily="18" charset="0"/>
              </a:rPr>
              <a:t>Следват няколко примера за въздействия по време на експлоатацията на проекта. 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C9815433-A529-4028-93DB-5650640800D3}" type="slidenum">
              <a:rPr lang="en-US" altLang="bg-BG" sz="1200">
                <a:solidFill>
                  <a:srgbClr val="000000"/>
                </a:solidFill>
              </a:rPr>
              <a:pPr/>
              <a:t>26</a:t>
            </a:fld>
            <a:endParaRPr lang="en-US" altLang="bg-BG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4472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bg-BG" altLang="bg-BG" smtClean="0">
                <a:latin typeface="Times" panose="02020603050405020304" pitchFamily="18" charset="0"/>
              </a:rPr>
              <a:t>В тази част ще бъдат представени някои вече запознали проекти и инвестиции и плановете за закриващия етап и на двата проекта.</a:t>
            </a: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1330F0B5-2453-4F66-99E0-8BBA4FB1924F}" type="slidenum">
              <a:rPr lang="en-US" altLang="bg-BG" sz="1200">
                <a:solidFill>
                  <a:srgbClr val="000000"/>
                </a:solidFill>
              </a:rPr>
              <a:pPr/>
              <a:t>27</a:t>
            </a:fld>
            <a:endParaRPr lang="en-US" altLang="bg-BG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660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jpe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47007"/>
            <a:ext cx="7772400" cy="1470025"/>
          </a:xfrm>
        </p:spPr>
        <p:txBody>
          <a:bodyPr/>
          <a:lstStyle>
            <a:lvl1pPr>
              <a:defRPr b="0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270992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35447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0C047F-22EF-4493-8F88-21ADA286F269}" type="datetimeFigureOut">
              <a:rPr lang="bg-BG" smtClean="0"/>
              <a:pPr/>
              <a:t>30.6.2016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74E0-DD1C-4F27-A60D-407B8A615655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86944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74E0-DD1C-4F27-A60D-407B8A615655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69169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DPM_CorporateLogo_Feb27_r1 [Converted].eps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2400" y="6021388"/>
            <a:ext cx="1152525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 userDrawn="1"/>
        </p:nvSpPr>
        <p:spPr bwMode="auto">
          <a:xfrm>
            <a:off x="647700" y="476250"/>
            <a:ext cx="784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9pPr>
          </a:lstStyle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1100" b="1" dirty="0">
                <a:solidFill>
                  <a:srgbClr val="FFFFFF"/>
                </a:solidFill>
                <a:latin typeface="Arial" pitchFamily="34" charset="0"/>
              </a:rPr>
              <a:t>DUNDEE PRECIOUS METALS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2209800"/>
            <a:ext cx="8159824" cy="1143000"/>
          </a:xfrm>
        </p:spPr>
        <p:txBody>
          <a:bodyPr/>
          <a:lstStyle>
            <a:lvl1pPr>
              <a:lnSpc>
                <a:spcPct val="9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6213401"/>
            <a:ext cx="4509456" cy="311944"/>
          </a:xfrm>
        </p:spPr>
        <p:txBody>
          <a:bodyPr/>
          <a:lstStyle>
            <a:lvl1pPr marL="0" indent="0"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lang="en-US" sz="1200" b="1" kern="1200" cap="all" baseline="0" dirty="0">
                <a:solidFill>
                  <a:srgbClr val="5E5E5D"/>
                </a:solidFill>
                <a:latin typeface="+mn-lt"/>
                <a:ea typeface="ＭＳ Ｐゴシック" charset="0"/>
                <a:cs typeface="Arial Black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568583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 userDrawn="1"/>
        </p:nvSpPr>
        <p:spPr bwMode="auto">
          <a:xfrm>
            <a:off x="647700" y="476250"/>
            <a:ext cx="784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9pPr>
          </a:lstStyle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1100" b="1" dirty="0">
                <a:solidFill>
                  <a:srgbClr val="FFFFFF"/>
                </a:solidFill>
                <a:latin typeface="Arial" pitchFamily="34" charset="0"/>
              </a:rPr>
              <a:t>DUNDEE PRECIOUS METALS</a:t>
            </a:r>
          </a:p>
        </p:txBody>
      </p:sp>
      <p:pic>
        <p:nvPicPr>
          <p:cNvPr id="4" name="Picture 6" descr="Q:\Investor Relations\Photos\Deno Gold\Armenia June 2012\IMG_3413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46038"/>
            <a:ext cx="8666163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DPM_CorporateLogo_Feb27_r1 [Converted].eps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6229350"/>
            <a:ext cx="85566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2209800"/>
            <a:ext cx="8159824" cy="1143000"/>
          </a:xfrm>
        </p:spPr>
        <p:txBody>
          <a:bodyPr/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F59DB89-91E5-444C-8C37-9D1C4E853288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2867174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 userDrawn="1"/>
        </p:nvSpPr>
        <p:spPr bwMode="auto">
          <a:xfrm>
            <a:off x="647700" y="476250"/>
            <a:ext cx="784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9pPr>
          </a:lstStyle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1100" b="1" dirty="0">
                <a:solidFill>
                  <a:srgbClr val="FFFFFF"/>
                </a:solidFill>
                <a:latin typeface="Arial" pitchFamily="34" charset="0"/>
              </a:rPr>
              <a:t>DUNDEE PRECIOUS METALS</a:t>
            </a:r>
          </a:p>
        </p:txBody>
      </p:sp>
      <p:pic>
        <p:nvPicPr>
          <p:cNvPr id="4" name="Picture 4" descr="DPM_CorporateLogo_Feb27_r1 [Converted].eps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6229350"/>
            <a:ext cx="85566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Q:\Investor Relations\Photos\Chelopech\Recent Chelopech expansion photos from Gergana\13_Aug_Oct 2012 (14)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01600"/>
            <a:ext cx="8689975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2209800"/>
            <a:ext cx="8159824" cy="1143000"/>
          </a:xfrm>
        </p:spPr>
        <p:txBody>
          <a:bodyPr/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8E81288-EAA9-41EA-8103-B47786F8EE6E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18052087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2"/>
          <p:cNvCxnSpPr>
            <a:cxnSpLocks noChangeShapeType="1"/>
          </p:cNvCxnSpPr>
          <p:nvPr userDrawn="1"/>
        </p:nvCxnSpPr>
        <p:spPr bwMode="auto">
          <a:xfrm>
            <a:off x="1133475" y="1341438"/>
            <a:ext cx="7572375" cy="0"/>
          </a:xfrm>
          <a:prstGeom prst="line">
            <a:avLst/>
          </a:prstGeom>
          <a:noFill/>
          <a:ln w="9525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Straight Connector 26"/>
          <p:cNvCxnSpPr>
            <a:cxnSpLocks noChangeShapeType="1"/>
          </p:cNvCxnSpPr>
          <p:nvPr userDrawn="1"/>
        </p:nvCxnSpPr>
        <p:spPr bwMode="auto">
          <a:xfrm>
            <a:off x="1173163" y="333375"/>
            <a:ext cx="7572375" cy="0"/>
          </a:xfrm>
          <a:prstGeom prst="line">
            <a:avLst/>
          </a:prstGeom>
          <a:noFill/>
          <a:ln w="38100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295400"/>
            <a:ext cx="7992888" cy="5157936"/>
          </a:xfrm>
        </p:spPr>
        <p:txBody>
          <a:bodyPr/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0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4AE5CE6-B9A3-4E22-9563-5C4D3DBE004E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3205325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4406903"/>
            <a:ext cx="7595121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9592" y="2906713"/>
            <a:ext cx="7595121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C9C7B-3307-44A8-A750-69D088603FBE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25245360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2"/>
          <p:cNvCxnSpPr>
            <a:cxnSpLocks noChangeShapeType="1"/>
          </p:cNvCxnSpPr>
          <p:nvPr userDrawn="1"/>
        </p:nvCxnSpPr>
        <p:spPr bwMode="auto">
          <a:xfrm>
            <a:off x="1133475" y="1341438"/>
            <a:ext cx="7572375" cy="0"/>
          </a:xfrm>
          <a:prstGeom prst="line">
            <a:avLst/>
          </a:prstGeom>
          <a:noFill/>
          <a:ln w="9525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Straight Connector 26"/>
          <p:cNvCxnSpPr>
            <a:cxnSpLocks noChangeShapeType="1"/>
          </p:cNvCxnSpPr>
          <p:nvPr userDrawn="1"/>
        </p:nvCxnSpPr>
        <p:spPr bwMode="auto">
          <a:xfrm>
            <a:off x="1173163" y="333375"/>
            <a:ext cx="7572375" cy="0"/>
          </a:xfrm>
          <a:prstGeom prst="line">
            <a:avLst/>
          </a:prstGeom>
          <a:noFill/>
          <a:ln w="38100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9592" y="1295400"/>
            <a:ext cx="38862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8192" y="1295400"/>
            <a:ext cx="38862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0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C3D49F7-A7A3-459D-8EAE-7B49FAB5E39E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42401078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2"/>
          <p:cNvCxnSpPr>
            <a:cxnSpLocks noChangeShapeType="1"/>
          </p:cNvCxnSpPr>
          <p:nvPr userDrawn="1"/>
        </p:nvCxnSpPr>
        <p:spPr bwMode="auto">
          <a:xfrm>
            <a:off x="1133475" y="1341438"/>
            <a:ext cx="7572375" cy="0"/>
          </a:xfrm>
          <a:prstGeom prst="line">
            <a:avLst/>
          </a:prstGeom>
          <a:noFill/>
          <a:ln w="9525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Connector 26"/>
          <p:cNvCxnSpPr>
            <a:cxnSpLocks noChangeShapeType="1"/>
          </p:cNvCxnSpPr>
          <p:nvPr userDrawn="1"/>
        </p:nvCxnSpPr>
        <p:spPr bwMode="auto">
          <a:xfrm>
            <a:off x="1173163" y="333375"/>
            <a:ext cx="7572375" cy="0"/>
          </a:xfrm>
          <a:prstGeom prst="line">
            <a:avLst/>
          </a:prstGeom>
          <a:noFill/>
          <a:ln w="38100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333377"/>
            <a:ext cx="8064896" cy="1008064"/>
          </a:xfrm>
        </p:spPr>
        <p:txBody>
          <a:bodyPr/>
          <a:lstStyle>
            <a:lvl1pPr>
              <a:defRPr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584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8904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062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06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0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B96740C-9644-4EAB-9E15-7EB9A00F4344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16086886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2"/>
          <p:cNvCxnSpPr>
            <a:cxnSpLocks noChangeShapeType="1"/>
          </p:cNvCxnSpPr>
          <p:nvPr userDrawn="1"/>
        </p:nvCxnSpPr>
        <p:spPr bwMode="auto">
          <a:xfrm>
            <a:off x="1176338" y="1341438"/>
            <a:ext cx="7572375" cy="0"/>
          </a:xfrm>
          <a:prstGeom prst="line">
            <a:avLst/>
          </a:prstGeom>
          <a:noFill/>
          <a:ln w="9525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Straight Connector 26"/>
          <p:cNvCxnSpPr>
            <a:cxnSpLocks noChangeShapeType="1"/>
          </p:cNvCxnSpPr>
          <p:nvPr userDrawn="1"/>
        </p:nvCxnSpPr>
        <p:spPr bwMode="auto">
          <a:xfrm>
            <a:off x="1173163" y="333375"/>
            <a:ext cx="7572375" cy="0"/>
          </a:xfrm>
          <a:prstGeom prst="line">
            <a:avLst/>
          </a:prstGeom>
          <a:noFill/>
          <a:ln w="38100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0384" y="333377"/>
            <a:ext cx="7535466" cy="1008064"/>
          </a:xfrm>
        </p:spPr>
        <p:txBody>
          <a:bodyPr anchor="t"/>
          <a:lstStyle>
            <a:lvl1pPr>
              <a:defRPr lang="en-US" sz="2800" kern="1200" cap="all" baseline="0" dirty="0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+mn-cs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176090" y="1341438"/>
            <a:ext cx="7510711" cy="503989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0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098D18A-CA1B-4619-ADAC-5AD8B79BF6B8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2286690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74E0-DD1C-4F27-A60D-407B8A615655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8833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 userDrawn="1"/>
        </p:nvSpPr>
        <p:spPr bwMode="auto">
          <a:xfrm>
            <a:off x="1042988" y="404813"/>
            <a:ext cx="7775575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9pPr>
          </a:lstStyle>
          <a:p>
            <a:pPr fontAlgn="base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defRPr/>
            </a:pPr>
            <a:endParaRPr lang="en-US" sz="2800" dirty="0">
              <a:solidFill>
                <a:srgbClr val="5E5E5D"/>
              </a:solidFill>
              <a:latin typeface="Arial Black" pitchFamily="34" charset="0"/>
            </a:endParaRPr>
          </a:p>
        </p:txBody>
      </p:sp>
      <p:cxnSp>
        <p:nvCxnSpPr>
          <p:cNvPr id="5" name="Straight Connector 2"/>
          <p:cNvCxnSpPr>
            <a:cxnSpLocks noChangeShapeType="1"/>
          </p:cNvCxnSpPr>
          <p:nvPr userDrawn="1"/>
        </p:nvCxnSpPr>
        <p:spPr bwMode="auto">
          <a:xfrm>
            <a:off x="1133475" y="1341438"/>
            <a:ext cx="7572375" cy="0"/>
          </a:xfrm>
          <a:prstGeom prst="line">
            <a:avLst/>
          </a:prstGeom>
          <a:noFill/>
          <a:ln w="9525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Connector 26"/>
          <p:cNvCxnSpPr>
            <a:cxnSpLocks noChangeShapeType="1"/>
          </p:cNvCxnSpPr>
          <p:nvPr userDrawn="1"/>
        </p:nvCxnSpPr>
        <p:spPr bwMode="auto">
          <a:xfrm>
            <a:off x="1173163" y="333375"/>
            <a:ext cx="7572375" cy="0"/>
          </a:xfrm>
          <a:prstGeom prst="line">
            <a:avLst/>
          </a:prstGeom>
          <a:noFill/>
          <a:ln w="38100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133477" y="1295400"/>
            <a:ext cx="7759005" cy="5157936"/>
          </a:xfrm>
        </p:spPr>
        <p:txBody>
          <a:bodyPr/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70384" y="333377"/>
            <a:ext cx="7535466" cy="1008064"/>
          </a:xfrm>
        </p:spPr>
        <p:txBody>
          <a:bodyPr anchor="t"/>
          <a:lstStyle>
            <a:lvl1pPr>
              <a:defRPr lang="en-US" sz="2800" kern="1200" cap="all" baseline="0" dirty="0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+mn-cs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0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3246D9C-27AF-4007-AA7A-04B377447AD1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30089622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5615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5936" y="273050"/>
            <a:ext cx="4906888" cy="585311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5615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9F52A-0DF0-4580-8517-03C1AC50F591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17207966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1E108-5DC2-4E82-BB4B-CF069C64189E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33304685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C8C51-5E40-411C-8E7F-AF867089FEF8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34884556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457200"/>
            <a:ext cx="1981200" cy="5638800"/>
          </a:xfrm>
        </p:spPr>
        <p:txBody>
          <a:bodyPr vert="eaVert"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5791200" cy="5638800"/>
          </a:xfrm>
        </p:spPr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189F1-21E6-44C4-81F0-1399384DF885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33619676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DPM_CorporateLogo_Feb27_r1 [Converted].eps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2400" y="6021388"/>
            <a:ext cx="1152525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 userDrawn="1"/>
        </p:nvSpPr>
        <p:spPr bwMode="auto">
          <a:xfrm>
            <a:off x="647700" y="476250"/>
            <a:ext cx="784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9pPr>
          </a:lstStyle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1100" b="1" dirty="0">
                <a:solidFill>
                  <a:srgbClr val="FFFFFF"/>
                </a:solidFill>
                <a:latin typeface="Arial" pitchFamily="34" charset="0"/>
              </a:rPr>
              <a:t>DUNDEE PRECIOUS METALS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2209800"/>
            <a:ext cx="8159824" cy="1143000"/>
          </a:xfrm>
        </p:spPr>
        <p:txBody>
          <a:bodyPr/>
          <a:lstStyle>
            <a:lvl1pPr>
              <a:lnSpc>
                <a:spcPct val="9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6213401"/>
            <a:ext cx="4509456" cy="311944"/>
          </a:xfrm>
        </p:spPr>
        <p:txBody>
          <a:bodyPr/>
          <a:lstStyle>
            <a:lvl1pPr marL="0" indent="0"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lang="en-US" sz="1200" b="1" kern="1200" cap="all" baseline="0" dirty="0">
                <a:solidFill>
                  <a:srgbClr val="5E5E5D"/>
                </a:solidFill>
                <a:latin typeface="+mn-lt"/>
                <a:ea typeface="ＭＳ Ｐゴシック" charset="0"/>
                <a:cs typeface="Arial Black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405626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 userDrawn="1"/>
        </p:nvSpPr>
        <p:spPr bwMode="auto">
          <a:xfrm>
            <a:off x="647700" y="476250"/>
            <a:ext cx="784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9pPr>
          </a:lstStyle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1100" b="1" dirty="0">
                <a:solidFill>
                  <a:srgbClr val="FFFFFF"/>
                </a:solidFill>
                <a:latin typeface="Arial" pitchFamily="34" charset="0"/>
              </a:rPr>
              <a:t>DUNDEE PRECIOUS METALS</a:t>
            </a:r>
          </a:p>
        </p:txBody>
      </p:sp>
      <p:pic>
        <p:nvPicPr>
          <p:cNvPr id="4" name="Picture 6" descr="Q:\Investor Relations\Photos\Deno Gold\Armenia June 2012\IMG_3413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46038"/>
            <a:ext cx="8666163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DPM_CorporateLogo_Feb27_r1 [Converted].eps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6229350"/>
            <a:ext cx="85566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2209800"/>
            <a:ext cx="8159824" cy="1143000"/>
          </a:xfrm>
        </p:spPr>
        <p:txBody>
          <a:bodyPr/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F0B277F-CF68-48AC-B11C-F9FFEC245251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389473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 userDrawn="1"/>
        </p:nvSpPr>
        <p:spPr bwMode="auto">
          <a:xfrm>
            <a:off x="647700" y="476250"/>
            <a:ext cx="784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9pPr>
          </a:lstStyle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lang="en-US" sz="1100" b="1" dirty="0">
                <a:solidFill>
                  <a:srgbClr val="FFFFFF"/>
                </a:solidFill>
                <a:latin typeface="Arial" pitchFamily="34" charset="0"/>
              </a:rPr>
              <a:t>DUNDEE PRECIOUS METALS</a:t>
            </a:r>
          </a:p>
        </p:txBody>
      </p:sp>
      <p:pic>
        <p:nvPicPr>
          <p:cNvPr id="4" name="Picture 4" descr="DPM_CorporateLogo_Feb27_r1 [Converted].eps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6229350"/>
            <a:ext cx="855663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Q:\Investor Relations\Photos\Chelopech\Recent Chelopech expansion photos from Gergana\13_Aug_Oct 2012 (14)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101600"/>
            <a:ext cx="8689975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2209800"/>
            <a:ext cx="8159824" cy="1143000"/>
          </a:xfrm>
        </p:spPr>
        <p:txBody>
          <a:bodyPr/>
          <a:lstStyle>
            <a:lvl1pPr>
              <a:lnSpc>
                <a:spcPct val="9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FA11B76-824A-4103-A8A1-B9721E2288D6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37662327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2"/>
          <p:cNvCxnSpPr>
            <a:cxnSpLocks noChangeShapeType="1"/>
          </p:cNvCxnSpPr>
          <p:nvPr userDrawn="1"/>
        </p:nvCxnSpPr>
        <p:spPr bwMode="auto">
          <a:xfrm>
            <a:off x="1133475" y="1341438"/>
            <a:ext cx="7572375" cy="0"/>
          </a:xfrm>
          <a:prstGeom prst="line">
            <a:avLst/>
          </a:prstGeom>
          <a:noFill/>
          <a:ln w="9525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Straight Connector 26"/>
          <p:cNvCxnSpPr>
            <a:cxnSpLocks noChangeShapeType="1"/>
          </p:cNvCxnSpPr>
          <p:nvPr userDrawn="1"/>
        </p:nvCxnSpPr>
        <p:spPr bwMode="auto">
          <a:xfrm>
            <a:off x="1173163" y="333375"/>
            <a:ext cx="7572375" cy="0"/>
          </a:xfrm>
          <a:prstGeom prst="line">
            <a:avLst/>
          </a:prstGeom>
          <a:noFill/>
          <a:ln w="38100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295400"/>
            <a:ext cx="7992888" cy="5157936"/>
          </a:xfrm>
        </p:spPr>
        <p:txBody>
          <a:bodyPr/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0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59F1DA9-0E03-48CF-BD7B-54AEB201D029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7648605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4406903"/>
            <a:ext cx="7595121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9592" y="2906713"/>
            <a:ext cx="7595121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3ACE9-26A4-4EA2-BC8E-E53D73B24FE1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629617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74E0-DD1C-4F27-A60D-407B8A615655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320769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2"/>
          <p:cNvCxnSpPr>
            <a:cxnSpLocks noChangeShapeType="1"/>
          </p:cNvCxnSpPr>
          <p:nvPr userDrawn="1"/>
        </p:nvCxnSpPr>
        <p:spPr bwMode="auto">
          <a:xfrm>
            <a:off x="1133475" y="1341438"/>
            <a:ext cx="7572375" cy="0"/>
          </a:xfrm>
          <a:prstGeom prst="line">
            <a:avLst/>
          </a:prstGeom>
          <a:noFill/>
          <a:ln w="9525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Straight Connector 26"/>
          <p:cNvCxnSpPr>
            <a:cxnSpLocks noChangeShapeType="1"/>
          </p:cNvCxnSpPr>
          <p:nvPr userDrawn="1"/>
        </p:nvCxnSpPr>
        <p:spPr bwMode="auto">
          <a:xfrm>
            <a:off x="1173163" y="333375"/>
            <a:ext cx="7572375" cy="0"/>
          </a:xfrm>
          <a:prstGeom prst="line">
            <a:avLst/>
          </a:prstGeom>
          <a:noFill/>
          <a:ln w="38100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9592" y="1295400"/>
            <a:ext cx="38862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8192" y="1295400"/>
            <a:ext cx="38862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0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81E644-2A61-43E9-9FD9-253B34231599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4635253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2"/>
          <p:cNvCxnSpPr>
            <a:cxnSpLocks noChangeShapeType="1"/>
          </p:cNvCxnSpPr>
          <p:nvPr userDrawn="1"/>
        </p:nvCxnSpPr>
        <p:spPr bwMode="auto">
          <a:xfrm>
            <a:off x="1133475" y="1341438"/>
            <a:ext cx="7572375" cy="0"/>
          </a:xfrm>
          <a:prstGeom prst="line">
            <a:avLst/>
          </a:prstGeom>
          <a:noFill/>
          <a:ln w="9525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Connector 26"/>
          <p:cNvCxnSpPr>
            <a:cxnSpLocks noChangeShapeType="1"/>
          </p:cNvCxnSpPr>
          <p:nvPr userDrawn="1"/>
        </p:nvCxnSpPr>
        <p:spPr bwMode="auto">
          <a:xfrm>
            <a:off x="1173163" y="333375"/>
            <a:ext cx="7572375" cy="0"/>
          </a:xfrm>
          <a:prstGeom prst="line">
            <a:avLst/>
          </a:prstGeom>
          <a:noFill/>
          <a:ln w="38100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333377"/>
            <a:ext cx="8064896" cy="1008064"/>
          </a:xfrm>
        </p:spPr>
        <p:txBody>
          <a:bodyPr/>
          <a:lstStyle>
            <a:lvl1pPr>
              <a:defRPr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584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8904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062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06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0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C05DDA-494E-490F-BB8C-2E6246DD19D8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31498982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2"/>
          <p:cNvCxnSpPr>
            <a:cxnSpLocks noChangeShapeType="1"/>
          </p:cNvCxnSpPr>
          <p:nvPr userDrawn="1"/>
        </p:nvCxnSpPr>
        <p:spPr bwMode="auto">
          <a:xfrm>
            <a:off x="1176338" y="1341438"/>
            <a:ext cx="7572375" cy="0"/>
          </a:xfrm>
          <a:prstGeom prst="line">
            <a:avLst/>
          </a:prstGeom>
          <a:noFill/>
          <a:ln w="9525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Straight Connector 26"/>
          <p:cNvCxnSpPr>
            <a:cxnSpLocks noChangeShapeType="1"/>
          </p:cNvCxnSpPr>
          <p:nvPr userDrawn="1"/>
        </p:nvCxnSpPr>
        <p:spPr bwMode="auto">
          <a:xfrm>
            <a:off x="1173163" y="333375"/>
            <a:ext cx="7572375" cy="0"/>
          </a:xfrm>
          <a:prstGeom prst="line">
            <a:avLst/>
          </a:prstGeom>
          <a:noFill/>
          <a:ln w="38100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0384" y="333377"/>
            <a:ext cx="7535466" cy="1008064"/>
          </a:xfrm>
        </p:spPr>
        <p:txBody>
          <a:bodyPr anchor="t"/>
          <a:lstStyle>
            <a:lvl1pPr>
              <a:defRPr lang="en-US" sz="2800" kern="1200" cap="all" baseline="0" dirty="0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+mn-cs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176090" y="1341438"/>
            <a:ext cx="7510711" cy="503989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0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EDED96E-8D80-4FF3-9832-AA04AE9450D3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25943588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 userDrawn="1"/>
        </p:nvSpPr>
        <p:spPr bwMode="auto">
          <a:xfrm>
            <a:off x="1042988" y="404813"/>
            <a:ext cx="7775575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-84" charset="0"/>
                <a:ea typeface="MS PGothic" pitchFamily="34" charset="-128"/>
              </a:defRPr>
            </a:lvl9pPr>
          </a:lstStyle>
          <a:p>
            <a:pPr fontAlgn="base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defRPr/>
            </a:pPr>
            <a:endParaRPr lang="en-US" sz="2800" dirty="0">
              <a:solidFill>
                <a:srgbClr val="5E5E5D"/>
              </a:solidFill>
              <a:latin typeface="Arial Black" pitchFamily="34" charset="0"/>
            </a:endParaRPr>
          </a:p>
        </p:txBody>
      </p:sp>
      <p:cxnSp>
        <p:nvCxnSpPr>
          <p:cNvPr id="5" name="Straight Connector 2"/>
          <p:cNvCxnSpPr>
            <a:cxnSpLocks noChangeShapeType="1"/>
          </p:cNvCxnSpPr>
          <p:nvPr userDrawn="1"/>
        </p:nvCxnSpPr>
        <p:spPr bwMode="auto">
          <a:xfrm>
            <a:off x="1133475" y="1341438"/>
            <a:ext cx="7572375" cy="0"/>
          </a:xfrm>
          <a:prstGeom prst="line">
            <a:avLst/>
          </a:prstGeom>
          <a:noFill/>
          <a:ln w="9525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Connector 26"/>
          <p:cNvCxnSpPr>
            <a:cxnSpLocks noChangeShapeType="1"/>
          </p:cNvCxnSpPr>
          <p:nvPr userDrawn="1"/>
        </p:nvCxnSpPr>
        <p:spPr bwMode="auto">
          <a:xfrm>
            <a:off x="1173163" y="333375"/>
            <a:ext cx="7572375" cy="0"/>
          </a:xfrm>
          <a:prstGeom prst="line">
            <a:avLst/>
          </a:prstGeom>
          <a:noFill/>
          <a:ln w="38100">
            <a:solidFill>
              <a:srgbClr val="5E5E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133477" y="1295400"/>
            <a:ext cx="7759005" cy="5157936"/>
          </a:xfrm>
        </p:spPr>
        <p:txBody>
          <a:bodyPr/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70384" y="333377"/>
            <a:ext cx="7535466" cy="1008064"/>
          </a:xfrm>
        </p:spPr>
        <p:txBody>
          <a:bodyPr anchor="t"/>
          <a:lstStyle>
            <a:lvl1pPr>
              <a:defRPr lang="en-US" sz="2800" kern="1200" cap="all" baseline="0" dirty="0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+mn-cs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9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 sz="1000">
                <a:solidFill>
                  <a:srgbClr val="000000">
                    <a:tint val="75000"/>
                  </a:srgb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FB544CD-EF91-4872-8439-F0BB821CC243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37911758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5615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5936" y="273050"/>
            <a:ext cx="4906888" cy="585311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5615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F0887-1445-4E51-A04A-552A4E3506EE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237794144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22F8B-C4ED-4687-9A31-456ACFE5472F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41181702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B4053-652A-4131-B0DB-BC28DCE507D7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72897008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457200"/>
            <a:ext cx="1981200" cy="5638800"/>
          </a:xfrm>
        </p:spPr>
        <p:txBody>
          <a:bodyPr vert="eaVert"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5791200" cy="5638800"/>
          </a:xfrm>
        </p:spPr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Dundee Precious Metals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0EAD3-FD60-4B18-B2A5-AFA8A9EF365F}" type="slidenum">
              <a:rPr lang="en-US" altLang="bg-BG"/>
              <a:pPr>
                <a:defRPr/>
              </a:pPr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3613271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bg-BG" smtClean="0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bg-BG" smtClean="0">
              <a:solidFill>
                <a:srgbClr val="000000"/>
              </a:solidFill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B4B204E-48B9-4A0E-8864-7ABF740F47E9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0285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3C4FE-7AAA-4584-9009-17E616D6F83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094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421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421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74E0-DD1C-4F27-A60D-407B8A615655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8327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671EA-3BA6-43F4-A2D6-D4544D36047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1610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637B15-A613-48A5-B282-725FA9668C3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9143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008F1-AB6B-4B83-A741-7046E7CDB31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19091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E7F64-7D9C-4BD4-9448-332AC1406AA4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0268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F4B03-8356-456C-8B07-CB94C3617D1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90030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769A5A-37F8-407A-B658-6D7E4FB7B922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18242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bg-BG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6E4E17-A771-4620-A0D6-A488905CE7C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45737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27C27-39F3-4F18-8A41-428F7DC2F6C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92643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3F955-FD0D-4469-9389-FE90B838AB5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907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4D5FE-F3CA-4F63-B1DB-BD14768BC7A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146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464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8464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74E0-DD1C-4F27-A60D-407B8A615655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34521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0B1ED-5CA3-4252-8315-AC5522073F8F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8155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0A2AE-D4C6-4E2B-AF31-C3BA8F359560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619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74E0-DD1C-4F27-A60D-407B8A615655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749244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74E0-DD1C-4F27-A60D-407B8A615655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15064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556791"/>
            <a:ext cx="5111750" cy="446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96951"/>
            <a:ext cx="3008313" cy="30243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74E0-DD1C-4F27-A60D-407B8A615655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60023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0727"/>
            <a:ext cx="5486400" cy="374684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72595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74E0-DD1C-4F27-A60D-407B8A615655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98610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83768" y="404664"/>
            <a:ext cx="620303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2815"/>
            <a:ext cx="8229600" cy="42484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474E0-DD1C-4F27-A60D-407B8A615655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7785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333375"/>
            <a:ext cx="785018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295400"/>
            <a:ext cx="7850187" cy="515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36538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000000">
                    <a:tint val="75000"/>
                  </a:srgbClr>
                </a:solidFill>
                <a:latin typeface="+mj-lt"/>
                <a:ea typeface="MS PGothic" pitchFamily="34" charset="-128"/>
                <a:cs typeface="+mn-cs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Dundee Precious Metals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732588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BF29D40-8C8B-4C07-83A0-9B8F8BC5A8D1}" type="slidenum">
              <a:rPr lang="en-US" altLang="bg-BG">
                <a:ea typeface="MS PGothic" panose="020B0600070205080204" pitchFamily="34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bg-BG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3270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2800" b="1" kern="1200" cap="all" dirty="0">
          <a:solidFill>
            <a:srgbClr val="5E5E5D"/>
          </a:solidFill>
          <a:latin typeface="Arial Black" pitchFamily="34" charset="0"/>
          <a:ea typeface="MS PGothic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E5E5D"/>
          </a:solidFill>
          <a:latin typeface="Arial Black" pitchFamily="34" charset="0"/>
          <a:ea typeface="MS PGothic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E5E5D"/>
          </a:solidFill>
          <a:latin typeface="Arial Black" pitchFamily="34" charset="0"/>
          <a:ea typeface="MS PGothic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E5E5D"/>
          </a:solidFill>
          <a:latin typeface="Arial Black" pitchFamily="34" charset="0"/>
          <a:ea typeface="MS PGothic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E5E5D"/>
          </a:solidFill>
          <a:latin typeface="Arial Black" pitchFamily="34" charset="0"/>
          <a:ea typeface="MS PGothic" pitchFamily="34" charset="-128"/>
          <a:cs typeface="MS PGothic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A3B9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A3B9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A3B9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A3B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>
          <a:solidFill>
            <a:srgbClr val="6B6B6B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333375"/>
            <a:ext cx="785018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295400"/>
            <a:ext cx="7850187" cy="515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236538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000000">
                    <a:tint val="75000"/>
                  </a:srgbClr>
                </a:solidFill>
                <a:latin typeface="+mj-lt"/>
                <a:ea typeface="MS PGothic" pitchFamily="34" charset="-128"/>
                <a:cs typeface="+mn-cs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Dundee Precious Metals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732588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B243A03-BE83-4099-8E5D-386509745D1A}" type="slidenum">
              <a:rPr lang="en-US" altLang="bg-BG">
                <a:ea typeface="MS PGothic" panose="020B0600070205080204" pitchFamily="34" charset="-128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bg-BG"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21538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2800" b="1" kern="1200" cap="all" dirty="0">
          <a:solidFill>
            <a:srgbClr val="5E5E5D"/>
          </a:solidFill>
          <a:latin typeface="Arial Black" pitchFamily="34" charset="0"/>
          <a:ea typeface="MS PGothic" pitchFamily="34" charset="-128"/>
          <a:cs typeface="MS PGothic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E5E5D"/>
          </a:solidFill>
          <a:latin typeface="Arial Black" pitchFamily="34" charset="0"/>
          <a:ea typeface="MS PGothic" pitchFamily="34" charset="-128"/>
          <a:cs typeface="MS PGothic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E5E5D"/>
          </a:solidFill>
          <a:latin typeface="Arial Black" pitchFamily="34" charset="0"/>
          <a:ea typeface="MS PGothic" pitchFamily="34" charset="-128"/>
          <a:cs typeface="MS PGothic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E5E5D"/>
          </a:solidFill>
          <a:latin typeface="Arial Black" pitchFamily="34" charset="0"/>
          <a:ea typeface="MS PGothic" pitchFamily="34" charset="-128"/>
          <a:cs typeface="MS PGothic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5E5E5D"/>
          </a:solidFill>
          <a:latin typeface="Arial Black" pitchFamily="34" charset="0"/>
          <a:ea typeface="MS PGothic" pitchFamily="34" charset="-128"/>
          <a:cs typeface="MS PGothic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A3B9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A3B9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A3B9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A3B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>
          <a:solidFill>
            <a:srgbClr val="6B6B6B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1600">
          <a:solidFill>
            <a:srgbClr val="6B6B6B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Garamond" panose="02020404030301010803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263774-43B3-4363-BD91-40E7AA97E31F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bg-BG" smtClean="0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bg-BG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815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krumovgrad.webnoise.eu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4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4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4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4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45.pn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4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4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4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4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4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51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4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5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58.pn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4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4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4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5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59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67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59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4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77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80.jpe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4.xml"/><Relationship Id="rId5" Type="http://schemas.openxmlformats.org/officeDocument/2006/relationships/image" Target="../media/image81.jpeg"/><Relationship Id="rId4" Type="http://schemas.openxmlformats.org/officeDocument/2006/relationships/image" Target="../media/image46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84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4" Type="http://schemas.openxmlformats.org/officeDocument/2006/relationships/image" Target="../media/image46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4.xml"/><Relationship Id="rId5" Type="http://schemas.openxmlformats.org/officeDocument/2006/relationships/image" Target="../media/image85.jpeg"/><Relationship Id="rId4" Type="http://schemas.openxmlformats.org/officeDocument/2006/relationships/image" Target="../media/image4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46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87.jpe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90.jpe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46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94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93.jpeg"/><Relationship Id="rId5" Type="http://schemas.openxmlformats.org/officeDocument/2006/relationships/image" Target="../media/image92.jpeg"/><Relationship Id="rId4" Type="http://schemas.openxmlformats.org/officeDocument/2006/relationships/image" Target="../media/image46.png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96.jpeg"/><Relationship Id="rId7" Type="http://schemas.openxmlformats.org/officeDocument/2006/relationships/image" Target="../media/image45.pn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99.jpeg"/><Relationship Id="rId5" Type="http://schemas.openxmlformats.org/officeDocument/2006/relationships/image" Target="../media/image98.jpeg"/><Relationship Id="rId4" Type="http://schemas.openxmlformats.org/officeDocument/2006/relationships/image" Target="../media/image97.jpe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96.jpeg"/><Relationship Id="rId7" Type="http://schemas.openxmlformats.org/officeDocument/2006/relationships/image" Target="../media/image45.pn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99.jpeg"/><Relationship Id="rId5" Type="http://schemas.openxmlformats.org/officeDocument/2006/relationships/image" Target="../media/image98.jpeg"/><Relationship Id="rId4" Type="http://schemas.openxmlformats.org/officeDocument/2006/relationships/image" Target="../media/image97.jpe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103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102.jpeg"/><Relationship Id="rId5" Type="http://schemas.openxmlformats.org/officeDocument/2006/relationships/image" Target="../media/image101.png"/><Relationship Id="rId4" Type="http://schemas.openxmlformats.org/officeDocument/2006/relationships/image" Target="../media/image100.jpe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9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10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890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116632"/>
            <a:ext cx="6660232" cy="1080120"/>
          </a:xfrm>
        </p:spPr>
        <p:txBody>
          <a:bodyPr>
            <a:normAutofit fontScale="90000"/>
          </a:bodyPr>
          <a:lstStyle/>
          <a:p>
            <a:pPr algn="l"/>
            <a:r>
              <a:rPr lang="bg-BG" dirty="0" smtClean="0"/>
              <a:t>4 фактора за успех в бъдеще</a:t>
            </a:r>
            <a:endParaRPr lang="bg-BG" dirty="0"/>
          </a:p>
        </p:txBody>
      </p:sp>
      <p:sp>
        <p:nvSpPr>
          <p:cNvPr id="4" name="Rounded Rectangle 3"/>
          <p:cNvSpPr/>
          <p:nvPr/>
        </p:nvSpPr>
        <p:spPr>
          <a:xfrm>
            <a:off x="2123728" y="3717032"/>
            <a:ext cx="2463086" cy="12783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600" b="1" dirty="0" smtClean="0"/>
              <a:t>Добро </a:t>
            </a:r>
            <a:r>
              <a:rPr lang="bg-BG" sz="1600" b="1" dirty="0"/>
              <a:t>управление и социално приемане</a:t>
            </a:r>
            <a:endParaRPr lang="en-GB" sz="1600" b="1" dirty="0"/>
          </a:p>
        </p:txBody>
      </p:sp>
      <p:sp>
        <p:nvSpPr>
          <p:cNvPr id="5" name="Rounded Rectangle 4"/>
          <p:cNvSpPr/>
          <p:nvPr/>
        </p:nvSpPr>
        <p:spPr>
          <a:xfrm>
            <a:off x="5076057" y="3717032"/>
            <a:ext cx="2133364" cy="12783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600" b="1" dirty="0"/>
              <a:t>Международен диалог</a:t>
            </a:r>
            <a:endParaRPr lang="en-GB" sz="1600" b="1" dirty="0"/>
          </a:p>
        </p:txBody>
      </p:sp>
      <p:sp>
        <p:nvSpPr>
          <p:cNvPr id="6" name="Rounded Rectangle 5"/>
          <p:cNvSpPr/>
          <p:nvPr/>
        </p:nvSpPr>
        <p:spPr>
          <a:xfrm>
            <a:off x="2123728" y="2276872"/>
            <a:ext cx="2463086" cy="1188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600" b="1" dirty="0"/>
              <a:t>Знания и технологии</a:t>
            </a:r>
            <a:endParaRPr lang="en-GB" sz="16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5076056" y="2276872"/>
            <a:ext cx="2133364" cy="1188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600" b="1" dirty="0"/>
              <a:t>Представяне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2272552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260648"/>
            <a:ext cx="6552728" cy="108012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Стратегическа рамка на отрасъла у нас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5"/>
            <a:ext cx="8579296" cy="4248473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dirty="0" smtClean="0"/>
              <a:t>Национална стратегия за развитие на минерално-суровинна индустрия:</a:t>
            </a:r>
          </a:p>
          <a:p>
            <a:pPr lvl="1"/>
            <a:r>
              <a:rPr lang="ru-RU" sz="2600" dirty="0" smtClean="0"/>
              <a:t>използване на местни ресурси: кадри, залежи, know-how</a:t>
            </a:r>
          </a:p>
          <a:p>
            <a:pPr lvl="1"/>
            <a:r>
              <a:rPr lang="ru-RU" sz="2600" dirty="0" smtClean="0"/>
              <a:t>ресурсна независимост</a:t>
            </a:r>
          </a:p>
          <a:p>
            <a:pPr lvl="1"/>
            <a:r>
              <a:rPr lang="ru-RU" sz="2600" dirty="0" smtClean="0"/>
              <a:t>заетост, плащане на данъци и такси, увеличаване на износа</a:t>
            </a:r>
          </a:p>
          <a:p>
            <a:pPr lvl="1"/>
            <a:r>
              <a:rPr lang="ru-RU" sz="2600" dirty="0" smtClean="0"/>
              <a:t>нови бизнеси и косвена заетост</a:t>
            </a:r>
          </a:p>
          <a:p>
            <a:pPr lvl="1"/>
            <a:r>
              <a:rPr lang="ru-RU" sz="2600" dirty="0" smtClean="0"/>
              <a:t>привличане на чуждестранни инвеститори</a:t>
            </a:r>
          </a:p>
          <a:p>
            <a:pPr lvl="1"/>
            <a:r>
              <a:rPr lang="ru-RU" sz="2600" dirty="0" smtClean="0"/>
              <a:t>последващи инвестиции в продукти с по-висока добавена стойност</a:t>
            </a:r>
          </a:p>
          <a:p>
            <a:pPr lvl="1"/>
            <a:r>
              <a:rPr lang="ru-RU" sz="2600" dirty="0" smtClean="0"/>
              <a:t>иновации</a:t>
            </a:r>
          </a:p>
          <a:p>
            <a:pPr lvl="1"/>
            <a:r>
              <a:rPr lang="ru-RU" sz="2600" dirty="0" smtClean="0"/>
              <a:t>образование</a:t>
            </a:r>
            <a:endParaRPr lang="bg-BG" sz="2600" dirty="0"/>
          </a:p>
        </p:txBody>
      </p:sp>
    </p:spTree>
    <p:extLst>
      <p:ext uri="{BB962C8B-B14F-4D97-AF65-F5344CB8AC3E}">
        <p14:creationId xmlns:p14="http://schemas.microsoft.com/office/powerpoint/2010/main" val="293181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188640"/>
            <a:ext cx="6408712" cy="108012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Законосъобразност и устойчивост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Законосъобразност - спазване на законите, ЗОП, търгове и процедури, антикорупционни политики, процедури</a:t>
            </a:r>
          </a:p>
          <a:p>
            <a:endParaRPr lang="ru-RU" sz="2000" dirty="0" smtClean="0"/>
          </a:p>
          <a:p>
            <a:r>
              <a:rPr lang="ru-RU" sz="2000" dirty="0" smtClean="0"/>
              <a:t>Прозрачност и публичност – диалог с държавата и институциите. </a:t>
            </a:r>
          </a:p>
          <a:p>
            <a:endParaRPr lang="ru-RU" sz="2000" dirty="0" smtClean="0"/>
          </a:p>
          <a:p>
            <a:r>
              <a:rPr lang="ru-RU" sz="2000" dirty="0" smtClean="0"/>
              <a:t>Нива на концесионни такси – съвместими с европейските</a:t>
            </a:r>
          </a:p>
          <a:p>
            <a:endParaRPr lang="ru-RU" sz="2000" dirty="0" smtClean="0"/>
          </a:p>
          <a:p>
            <a:r>
              <a:rPr lang="ru-RU" sz="2000" dirty="0" smtClean="0"/>
              <a:t>Подобряване на регулаторната рамка – устойчиво развитие, антикорупция, по-малко бюрокрация (улеснение за инвеститорите)</a:t>
            </a:r>
            <a:endParaRPr lang="bg-BG" sz="2000" dirty="0"/>
          </a:p>
        </p:txBody>
      </p:sp>
    </p:spTree>
    <p:extLst>
      <p:ext uri="{BB962C8B-B14F-4D97-AF65-F5344CB8AC3E}">
        <p14:creationId xmlns:p14="http://schemas.microsoft.com/office/powerpoint/2010/main" val="123360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-99392"/>
            <a:ext cx="6203032" cy="1080120"/>
          </a:xfrm>
        </p:spPr>
        <p:txBody>
          <a:bodyPr>
            <a:normAutofit/>
          </a:bodyPr>
          <a:lstStyle/>
          <a:p>
            <a:pPr algn="l"/>
            <a:r>
              <a:rPr lang="bg-BG" sz="4000" dirty="0" smtClean="0"/>
              <a:t>Устойчиво развитие</a:t>
            </a:r>
            <a:endParaRPr lang="bg-BG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Инвестиции и иновации</a:t>
            </a:r>
          </a:p>
          <a:p>
            <a:endParaRPr lang="ru-RU" sz="2000" dirty="0" smtClean="0"/>
          </a:p>
          <a:p>
            <a:r>
              <a:rPr lang="ru-RU" sz="2000" dirty="0" smtClean="0"/>
              <a:t>Прилагане на стандарти - ISO, OHSAS, Браншови стандарт на минерално-суровинната индустрия</a:t>
            </a:r>
          </a:p>
          <a:p>
            <a:endParaRPr lang="ru-RU" sz="2000" dirty="0" smtClean="0"/>
          </a:p>
          <a:p>
            <a:r>
              <a:rPr lang="ru-RU" sz="2000" dirty="0" smtClean="0"/>
              <a:t>Работа със заинтересовани страни - персонал, местни институции и общности, синдикати, НПО, академични среди</a:t>
            </a:r>
          </a:p>
          <a:p>
            <a:endParaRPr lang="ru-RU" sz="2000" dirty="0" smtClean="0"/>
          </a:p>
          <a:p>
            <a:r>
              <a:rPr lang="ru-RU" sz="2000" dirty="0" smtClean="0"/>
              <a:t>Корпоративна социална отговорност - проекти, практики, споделяне на ценности</a:t>
            </a:r>
            <a:endParaRPr lang="bg-BG" sz="2000" dirty="0"/>
          </a:p>
        </p:txBody>
      </p:sp>
    </p:spTree>
    <p:extLst>
      <p:ext uri="{BB962C8B-B14F-4D97-AF65-F5344CB8AC3E}">
        <p14:creationId xmlns:p14="http://schemas.microsoft.com/office/powerpoint/2010/main" val="25717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8272" y="116632"/>
            <a:ext cx="6660232" cy="108012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Нашата минна индустрия </a:t>
            </a:r>
            <a:r>
              <a:rPr lang="bg-BG" dirty="0" smtClean="0"/>
              <a:t>в цифри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bg-BG" sz="2000" dirty="0" smtClean="0"/>
              <a:t>4÷5</a:t>
            </a:r>
            <a:r>
              <a:rPr lang="bg-BG" sz="2000" dirty="0"/>
              <a:t>%  от </a:t>
            </a:r>
            <a:r>
              <a:rPr lang="bg-BG" sz="2000" dirty="0" smtClean="0"/>
              <a:t>БВП;</a:t>
            </a:r>
          </a:p>
          <a:p>
            <a:pPr lvl="0"/>
            <a:endParaRPr lang="bg-BG" sz="2000" dirty="0"/>
          </a:p>
          <a:p>
            <a:pPr lvl="0"/>
            <a:r>
              <a:rPr lang="bg-BG" sz="2000" dirty="0" smtClean="0"/>
              <a:t>24 000 работни </a:t>
            </a:r>
            <a:r>
              <a:rPr lang="bg-BG" sz="2000" dirty="0"/>
              <a:t>места - пряко </a:t>
            </a:r>
            <a:r>
              <a:rPr lang="bg-BG" sz="2000" dirty="0" smtClean="0"/>
              <a:t>заети</a:t>
            </a:r>
          </a:p>
          <a:p>
            <a:pPr lvl="0"/>
            <a:endParaRPr lang="bg-BG" sz="2000" dirty="0" smtClean="0"/>
          </a:p>
          <a:p>
            <a:pPr lvl="0"/>
            <a:r>
              <a:rPr lang="bg-BG" sz="2000" dirty="0" smtClean="0"/>
              <a:t>~ 120 000 работни </a:t>
            </a:r>
            <a:r>
              <a:rPr lang="bg-BG" sz="2000" dirty="0"/>
              <a:t>места- обслужващи </a:t>
            </a:r>
            <a:r>
              <a:rPr lang="bg-BG" sz="2000" dirty="0" err="1"/>
              <a:t>добивната</a:t>
            </a:r>
            <a:r>
              <a:rPr lang="bg-BG" sz="2000" dirty="0"/>
              <a:t> индустрия;</a:t>
            </a:r>
          </a:p>
          <a:p>
            <a:pPr lvl="0"/>
            <a:endParaRPr lang="bg-BG" sz="2000" dirty="0" smtClean="0"/>
          </a:p>
          <a:p>
            <a:pPr lvl="0"/>
            <a:r>
              <a:rPr lang="bg-BG" sz="2000" dirty="0" smtClean="0"/>
              <a:t>40</a:t>
            </a:r>
            <a:r>
              <a:rPr lang="bg-BG" sz="2000" dirty="0"/>
              <a:t>% от електроенергията на база твърди горива;</a:t>
            </a:r>
          </a:p>
          <a:p>
            <a:pPr lvl="0"/>
            <a:endParaRPr lang="bg-BG" sz="2000" dirty="0" smtClean="0"/>
          </a:p>
          <a:p>
            <a:pPr lvl="0"/>
            <a:r>
              <a:rPr lang="bg-BG" sz="2000" dirty="0" smtClean="0"/>
              <a:t>0,9</a:t>
            </a:r>
            <a:r>
              <a:rPr lang="bg-BG" sz="2000" dirty="0"/>
              <a:t>% от територията на страната е отдадена на </a:t>
            </a:r>
            <a:r>
              <a:rPr lang="bg-BG" sz="2000" dirty="0" smtClean="0"/>
              <a:t>концесии </a:t>
            </a:r>
            <a:r>
              <a:rPr lang="bg-BG" sz="2000" dirty="0"/>
              <a:t>за </a:t>
            </a:r>
            <a:r>
              <a:rPr lang="bg-BG" sz="2000" dirty="0" smtClean="0"/>
              <a:t>добив (средно </a:t>
            </a:r>
            <a:r>
              <a:rPr lang="bg-BG" sz="2000" dirty="0"/>
              <a:t>1% за </a:t>
            </a:r>
            <a:r>
              <a:rPr lang="bg-BG" sz="2000" dirty="0" smtClean="0"/>
              <a:t>ЕС)</a:t>
            </a:r>
            <a:endParaRPr lang="bg-BG" sz="2000" dirty="0"/>
          </a:p>
        </p:txBody>
      </p:sp>
    </p:spTree>
    <p:extLst>
      <p:ext uri="{BB962C8B-B14F-4D97-AF65-F5344CB8AC3E}">
        <p14:creationId xmlns:p14="http://schemas.microsoft.com/office/powerpoint/2010/main" val="213565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-99392"/>
            <a:ext cx="6203032" cy="1080120"/>
          </a:xfrm>
        </p:spPr>
        <p:txBody>
          <a:bodyPr>
            <a:normAutofit/>
          </a:bodyPr>
          <a:lstStyle/>
          <a:p>
            <a:pPr algn="l"/>
            <a:r>
              <a:rPr lang="bg-BG" sz="4000" dirty="0" smtClean="0"/>
              <a:t>Ползи от бранша</a:t>
            </a:r>
            <a:endParaRPr lang="bg-BG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Финансови – обща данъчна тежест + КСО </a:t>
            </a:r>
            <a:r>
              <a:rPr lang="ru-RU" sz="2000" dirty="0" err="1" smtClean="0"/>
              <a:t>проекти</a:t>
            </a:r>
            <a:endParaRPr lang="ru-RU" sz="2000" dirty="0" smtClean="0"/>
          </a:p>
          <a:p>
            <a:r>
              <a:rPr lang="ru-RU" sz="2000" dirty="0" err="1" smtClean="0"/>
              <a:t>Културно-социални</a:t>
            </a:r>
            <a:r>
              <a:rPr lang="ru-RU" sz="2000" dirty="0" smtClean="0"/>
              <a:t> – </a:t>
            </a:r>
            <a:r>
              <a:rPr lang="ru-RU" sz="2000" dirty="0" err="1" smtClean="0"/>
              <a:t>повишаване</a:t>
            </a:r>
            <a:r>
              <a:rPr lang="ru-RU" sz="2000" dirty="0" smtClean="0"/>
              <a:t> на стандарта на живот</a:t>
            </a:r>
          </a:p>
          <a:p>
            <a:r>
              <a:rPr lang="ru-RU" sz="2000" dirty="0" smtClean="0"/>
              <a:t>Управление на риска – прехвърлянето му от държавата към частен инвеститор</a:t>
            </a:r>
          </a:p>
          <a:p>
            <a:r>
              <a:rPr lang="ru-RU" sz="2000" dirty="0" smtClean="0"/>
              <a:t>Партньорство с образованието – инвестиции в човешки капитал</a:t>
            </a:r>
          </a:p>
          <a:p>
            <a:r>
              <a:rPr lang="ru-RU" sz="2000" dirty="0" smtClean="0"/>
              <a:t>Опазване на околната среда</a:t>
            </a:r>
          </a:p>
          <a:p>
            <a:r>
              <a:rPr lang="ru-RU" sz="2000" dirty="0" err="1" smtClean="0"/>
              <a:t>Заетост</a:t>
            </a:r>
            <a:r>
              <a:rPr lang="ru-RU" sz="2000" dirty="0" smtClean="0"/>
              <a:t>. Инвестиции в работни места + безопасност</a:t>
            </a:r>
            <a:endParaRPr lang="bg-BG" sz="2000" dirty="0"/>
          </a:p>
        </p:txBody>
      </p:sp>
    </p:spTree>
    <p:extLst>
      <p:ext uri="{BB962C8B-B14F-4D97-AF65-F5344CB8AC3E}">
        <p14:creationId xmlns:p14="http://schemas.microsoft.com/office/powerpoint/2010/main" val="99307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-27384"/>
            <a:ext cx="6203032" cy="1080120"/>
          </a:xfrm>
        </p:spPr>
        <p:txBody>
          <a:bodyPr>
            <a:normAutofit/>
          </a:bodyPr>
          <a:lstStyle/>
          <a:p>
            <a:pPr algn="l"/>
            <a:r>
              <a:rPr lang="bg-BG" sz="4000" dirty="0" smtClean="0"/>
              <a:t>Образование и бизнес</a:t>
            </a:r>
            <a:endParaRPr lang="bg-BG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sz="2000" dirty="0" smtClean="0"/>
              <a:t>Подготовка на кадри</a:t>
            </a:r>
          </a:p>
          <a:p>
            <a:r>
              <a:rPr lang="bg-BG" sz="2000" dirty="0" smtClean="0"/>
              <a:t>Съвместно изготвяне на план-прием</a:t>
            </a:r>
          </a:p>
          <a:p>
            <a:r>
              <a:rPr lang="bg-BG" sz="2000" dirty="0" smtClean="0"/>
              <a:t>Висше образование, отговарящо на нуждите на бизнеса</a:t>
            </a:r>
          </a:p>
          <a:p>
            <a:r>
              <a:rPr lang="bg-BG" sz="2000" dirty="0" err="1" smtClean="0"/>
              <a:t>Дуално</a:t>
            </a:r>
            <a:r>
              <a:rPr lang="bg-BG" sz="2000" dirty="0" smtClean="0"/>
              <a:t> образование</a:t>
            </a:r>
          </a:p>
          <a:p>
            <a:r>
              <a:rPr lang="bg-BG" sz="2000" dirty="0" smtClean="0"/>
              <a:t>Реализация (от първия стаж, до растежа в йерархията)</a:t>
            </a:r>
            <a:endParaRPr lang="bg-BG" sz="2000" dirty="0"/>
          </a:p>
        </p:txBody>
      </p:sp>
    </p:spTree>
    <p:extLst>
      <p:ext uri="{BB962C8B-B14F-4D97-AF65-F5344CB8AC3E}">
        <p14:creationId xmlns:p14="http://schemas.microsoft.com/office/powerpoint/2010/main" val="159007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bg-BG" dirty="0" smtClean="0"/>
          </a:p>
          <a:p>
            <a:pPr marL="0" indent="0" algn="ctr">
              <a:buNone/>
            </a:pPr>
            <a:r>
              <a:rPr lang="bg-BG" dirty="0" smtClean="0"/>
              <a:t>Благодаря за вниманието!</a:t>
            </a:r>
          </a:p>
          <a:p>
            <a:pPr algn="ctr"/>
            <a:endParaRPr lang="bg-BG" dirty="0"/>
          </a:p>
          <a:p>
            <a:pPr marL="0" indent="0" algn="ctr">
              <a:buNone/>
            </a:pPr>
            <a:r>
              <a:rPr lang="bg-BG" dirty="0" smtClean="0"/>
              <a:t>Въпроси и отговори.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4563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518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 txBox="1">
            <a:spLocks noChangeArrowheads="1"/>
          </p:cNvSpPr>
          <p:nvPr/>
        </p:nvSpPr>
        <p:spPr bwMode="auto">
          <a:xfrm>
            <a:off x="633413" y="6237288"/>
            <a:ext cx="7848600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bg-BG" altLang="en-US" sz="1200" b="1" smtClean="0">
                <a:solidFill>
                  <a:srgbClr val="5E5E5D"/>
                </a:solidFill>
              </a:rPr>
              <a:t>24 Юни</a:t>
            </a:r>
            <a:r>
              <a:rPr lang="en-US" altLang="en-US" sz="1200" b="1" smtClean="0">
                <a:solidFill>
                  <a:srgbClr val="5E5E5D"/>
                </a:solidFill>
              </a:rPr>
              <a:t> 2016</a:t>
            </a:r>
            <a:r>
              <a:rPr lang="bg-BG" altLang="en-US" sz="1200" b="1" smtClean="0">
                <a:solidFill>
                  <a:srgbClr val="5E5E5D"/>
                </a:solidFill>
              </a:rPr>
              <a:t>г.</a:t>
            </a:r>
            <a:r>
              <a:rPr lang="en-US" altLang="en-US" sz="1200" b="1" smtClean="0">
                <a:solidFill>
                  <a:srgbClr val="5E5E5D"/>
                </a:solidFill>
                <a:latin typeface="Arial Black" panose="020B0A04020102020204" pitchFamily="34" charset="0"/>
              </a:rPr>
              <a:t> </a:t>
            </a:r>
            <a:r>
              <a:rPr lang="en-US" altLang="en-US" sz="1400" b="1" smtClean="0">
                <a:solidFill>
                  <a:srgbClr val="C49725"/>
                </a:solidFill>
                <a:latin typeface="Arial Black" panose="020B0A04020102020204" pitchFamily="34" charset="0"/>
              </a:rPr>
              <a:t> </a:t>
            </a:r>
            <a:r>
              <a:rPr lang="en-US" altLang="en-US" sz="1600" b="1" baseline="10000" smtClean="0">
                <a:solidFill>
                  <a:srgbClr val="C49725"/>
                </a:solidFill>
                <a:latin typeface="Arial Black" panose="020B0A04020102020204" pitchFamily="34" charset="0"/>
              </a:rPr>
              <a:t>|</a:t>
            </a:r>
            <a:r>
              <a:rPr lang="en-US" altLang="en-US" sz="1400" b="1" smtClean="0">
                <a:solidFill>
                  <a:srgbClr val="C49725"/>
                </a:solidFill>
                <a:latin typeface="Arial Black" panose="020B0A04020102020204" pitchFamily="34" charset="0"/>
              </a:rPr>
              <a:t>  </a:t>
            </a:r>
            <a:r>
              <a:rPr lang="bg-BG" altLang="en-US" sz="1200" b="1" smtClean="0">
                <a:solidFill>
                  <a:srgbClr val="5E5E5D"/>
                </a:solidFill>
              </a:rPr>
              <a:t>София, България</a:t>
            </a:r>
            <a:endParaRPr lang="en-US" altLang="en-US" sz="1200" b="1" smtClean="0">
              <a:solidFill>
                <a:srgbClr val="5E5E5D"/>
              </a:solidFill>
            </a:endParaRPr>
          </a:p>
        </p:txBody>
      </p:sp>
      <p:sp>
        <p:nvSpPr>
          <p:cNvPr id="21507" name="Rectangle 2"/>
          <p:cNvSpPr txBox="1">
            <a:spLocks noChangeArrowheads="1"/>
          </p:cNvSpPr>
          <p:nvPr/>
        </p:nvSpPr>
        <p:spPr bwMode="auto">
          <a:xfrm>
            <a:off x="647700" y="476250"/>
            <a:ext cx="7848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en-US" sz="1100" b="1" smtClean="0">
                <a:solidFill>
                  <a:srgbClr val="FFFFFF"/>
                </a:solidFill>
              </a:rPr>
              <a:t>DUNDEE PRECIOUS METALS</a:t>
            </a:r>
          </a:p>
        </p:txBody>
      </p:sp>
      <p:sp>
        <p:nvSpPr>
          <p:cNvPr id="21508" name="Rectangle 2"/>
          <p:cNvSpPr txBox="1">
            <a:spLocks noChangeArrowheads="1"/>
          </p:cNvSpPr>
          <p:nvPr/>
        </p:nvSpPr>
        <p:spPr bwMode="auto">
          <a:xfrm>
            <a:off x="647700" y="1773238"/>
            <a:ext cx="827722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fontAlgn="base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bg-BG" altLang="en-US" sz="4000" smtClean="0">
                <a:solidFill>
                  <a:srgbClr val="FFFFFF"/>
                </a:solidFill>
                <a:latin typeface="Arial Black" panose="020B0A04020102020204" pitchFamily="34" charset="0"/>
              </a:rPr>
              <a:t>Социално-икономическо въздействие на минния бизнес в България</a:t>
            </a:r>
          </a:p>
          <a:p>
            <a:pPr fontAlgn="base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endParaRPr lang="bg-BG" altLang="en-US" sz="4000" smtClean="0">
              <a:solidFill>
                <a:srgbClr val="FFFFFF"/>
              </a:solidFill>
              <a:latin typeface="Arial Black" panose="020B0A04020102020204" pitchFamily="34" charset="0"/>
            </a:endParaRPr>
          </a:p>
          <a:p>
            <a:pPr fontAlgn="base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bg-BG" altLang="en-US" sz="4000" smtClean="0">
                <a:solidFill>
                  <a:srgbClr val="FFFFFF"/>
                </a:solidFill>
                <a:latin typeface="Arial Black" panose="020B0A04020102020204" pitchFamily="34" charset="0"/>
              </a:rPr>
              <a:t>Примерът на ДПМ</a:t>
            </a:r>
            <a:endParaRPr lang="en-US" altLang="en-US" sz="4000" smtClean="0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pic>
        <p:nvPicPr>
          <p:cNvPr id="21509" name="Picture 4" descr="DPM_CorporateLogo_Feb27_r1 [Converted].eps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2400" y="6021388"/>
            <a:ext cx="1152525" cy="62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32096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1490" y="1544638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bg-BG" dirty="0"/>
              <a:t>Минерално-суровинната индустрия на България: стратегически ползи и устойчиво развитие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1490" y="4149080"/>
            <a:ext cx="7772400" cy="1500187"/>
          </a:xfrm>
        </p:spPr>
        <p:txBody>
          <a:bodyPr/>
          <a:lstStyle/>
          <a:p>
            <a:r>
              <a:rPr lang="bg-BG" dirty="0"/>
              <a:t>Проф. д-р Любен Тотев, </a:t>
            </a:r>
            <a:r>
              <a:rPr lang="bg-BG" dirty="0" smtClean="0"/>
              <a:t>ректор, МГУ </a:t>
            </a:r>
            <a:r>
              <a:rPr lang="bg-BG" dirty="0"/>
              <a:t>„Св. Иван Рилски“</a:t>
            </a:r>
          </a:p>
          <a:p>
            <a:r>
              <a:rPr lang="bg-BG" dirty="0" smtClean="0"/>
              <a:t>Семинар „Професионалисти срещат професионалисти“, </a:t>
            </a:r>
          </a:p>
          <a:p>
            <a:r>
              <a:rPr lang="bg-BG" dirty="0" smtClean="0"/>
              <a:t>организиран </a:t>
            </a:r>
            <a:r>
              <a:rPr lang="bg-BG" dirty="0"/>
              <a:t>от </a:t>
            </a:r>
            <a:r>
              <a:rPr lang="bg-BG" dirty="0" smtClean="0"/>
              <a:t>БМГК / 24 </a:t>
            </a:r>
            <a:r>
              <a:rPr lang="bg-BG" dirty="0"/>
              <a:t>юни 2016 г.</a:t>
            </a:r>
          </a:p>
        </p:txBody>
      </p:sp>
    </p:spTree>
    <p:extLst>
      <p:ext uri="{BB962C8B-B14F-4D97-AF65-F5344CB8AC3E}">
        <p14:creationId xmlns:p14="http://schemas.microsoft.com/office/powerpoint/2010/main" val="96181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bg-BG" err="1" smtClean="0"/>
              <a:t>Дънди</a:t>
            </a:r>
            <a:r>
              <a:rPr lang="bg-BG" smtClean="0"/>
              <a:t> </a:t>
            </a:r>
            <a:r>
              <a:rPr lang="bg-BG" err="1" smtClean="0"/>
              <a:t>прешъс</a:t>
            </a:r>
            <a:r>
              <a:rPr lang="bg-BG" smtClean="0"/>
              <a:t> </a:t>
            </a:r>
            <a:r>
              <a:rPr lang="bg-BG" err="1" smtClean="0"/>
              <a:t>металс</a:t>
            </a:r>
            <a:r>
              <a:rPr lang="bg-BG" smtClean="0"/>
              <a:t> в България</a:t>
            </a:r>
            <a:endParaRPr lang="bg-BG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971550" y="1412875"/>
            <a:ext cx="7993063" cy="4464050"/>
          </a:xfrm>
        </p:spPr>
        <p:txBody>
          <a:bodyPr/>
          <a:lstStyle/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  <a:tabLst>
                <a:tab pos="719138" algn="l"/>
              </a:tabLst>
              <a:defRPr/>
            </a:pPr>
            <a:r>
              <a:rPr lang="bg-BG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Дънди</a:t>
            </a:r>
            <a:r>
              <a:rPr lang="bg-BG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bg-BG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Прешъс</a:t>
            </a:r>
            <a:r>
              <a:rPr lang="bg-BG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bg-BG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Металс</a:t>
            </a:r>
            <a:r>
              <a:rPr lang="bg-BG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 Челопеч ЕАД – </a:t>
            </a:r>
            <a:r>
              <a:rPr lang="bg-BG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нах</a:t>
            </a:r>
            <a:r>
              <a:rPr lang="bg-BG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. Челопеч: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ru-RU" altLang="bg-BG" sz="1400" kern="1200" dirty="0">
                <a:solidFill>
                  <a:srgbClr val="192145"/>
                </a:solidFill>
                <a:ea typeface="+mn-ea"/>
                <a:cs typeface="Arial"/>
              </a:rPr>
              <a:t>Регион с развита индустрия – </a:t>
            </a:r>
            <a:r>
              <a:rPr lang="ru-RU" altLang="bg-BG" sz="1400" kern="1200" dirty="0" err="1">
                <a:solidFill>
                  <a:srgbClr val="192145"/>
                </a:solidFill>
                <a:ea typeface="+mn-ea"/>
                <a:cs typeface="Arial"/>
              </a:rPr>
              <a:t>минен</a:t>
            </a:r>
            <a:r>
              <a:rPr lang="ru-RU" altLang="bg-BG" sz="1400" kern="1200" dirty="0">
                <a:solidFill>
                  <a:srgbClr val="192145"/>
                </a:solidFill>
                <a:ea typeface="+mn-ea"/>
                <a:cs typeface="Arial"/>
              </a:rPr>
              <a:t> регион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ru-RU" altLang="bg-BG" sz="1400" kern="1200" dirty="0">
                <a:solidFill>
                  <a:srgbClr val="192145"/>
                </a:solidFill>
                <a:ea typeface="+mn-ea"/>
                <a:cs typeface="Arial"/>
              </a:rPr>
              <a:t>Добре развита логистика в </a:t>
            </a:r>
            <a:r>
              <a:rPr lang="ru-RU" altLang="bg-BG" sz="1400" kern="1200" dirty="0" err="1">
                <a:solidFill>
                  <a:srgbClr val="192145"/>
                </a:solidFill>
                <a:ea typeface="+mn-ea"/>
                <a:cs typeface="Arial"/>
              </a:rPr>
              <a:t>близост</a:t>
            </a:r>
            <a:r>
              <a:rPr lang="ru-RU" altLang="bg-BG" sz="1400" kern="1200" dirty="0">
                <a:solidFill>
                  <a:srgbClr val="192145"/>
                </a:solidFill>
                <a:ea typeface="+mn-ea"/>
                <a:cs typeface="Arial"/>
              </a:rPr>
              <a:t> до </a:t>
            </a:r>
            <a:r>
              <a:rPr lang="ru-RU" altLang="bg-BG" sz="1400" kern="1200" dirty="0" err="1">
                <a:solidFill>
                  <a:srgbClr val="192145"/>
                </a:solidFill>
                <a:ea typeface="+mn-ea"/>
                <a:cs typeface="Arial"/>
              </a:rPr>
              <a:t>административни</a:t>
            </a:r>
            <a:r>
              <a:rPr lang="ru-RU" altLang="bg-BG" sz="1400" kern="1200" dirty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ru-RU" altLang="bg-BG" sz="1400" kern="1200" dirty="0" err="1">
                <a:solidFill>
                  <a:srgbClr val="192145"/>
                </a:solidFill>
                <a:ea typeface="+mn-ea"/>
                <a:cs typeface="Arial"/>
              </a:rPr>
              <a:t>центрове</a:t>
            </a:r>
            <a:endParaRPr lang="ru-RU" altLang="bg-BG" sz="1400" kern="1200" dirty="0">
              <a:solidFill>
                <a:srgbClr val="192145"/>
              </a:solidFill>
              <a:ea typeface="+mn-ea"/>
              <a:cs typeface="Arial"/>
            </a:endParaRP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ru-RU" altLang="bg-BG" sz="1400" kern="1200" dirty="0">
                <a:solidFill>
                  <a:srgbClr val="192145"/>
                </a:solidFill>
                <a:ea typeface="+mn-ea"/>
                <a:cs typeface="Arial"/>
              </a:rPr>
              <a:t>Ниска безработица и възможности за 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работа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endParaRPr lang="ru-RU" altLang="bg-BG" sz="1400" kern="1200" dirty="0">
              <a:solidFill>
                <a:srgbClr val="192145"/>
              </a:solidFill>
              <a:ea typeface="+mn-ea"/>
              <a:cs typeface="Arial"/>
            </a:endParaRPr>
          </a:p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  <a:tabLst>
                <a:tab pos="719138" algn="l"/>
              </a:tabLst>
              <a:defRPr/>
            </a:pPr>
            <a:r>
              <a:rPr lang="bg-BG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Дънди</a:t>
            </a:r>
            <a:r>
              <a:rPr lang="bg-BG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bg-BG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Прешъс</a:t>
            </a:r>
            <a:r>
              <a:rPr lang="bg-BG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bg-BG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Металс</a:t>
            </a:r>
            <a:r>
              <a:rPr lang="bg-BG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 Крумовград ЕАД – </a:t>
            </a:r>
            <a:r>
              <a:rPr lang="bg-BG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нах</a:t>
            </a:r>
            <a:r>
              <a:rPr lang="bg-BG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. Хан Крум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Регион с традиции в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селското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стопанство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– без развита индустрия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Проектна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площ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изцяло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в Натура 2000;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Граничен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район с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по-слабо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развити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логистични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връзки</a:t>
            </a:r>
            <a:endParaRPr lang="ru-RU" altLang="bg-BG" sz="1400" kern="1200" dirty="0" smtClean="0">
              <a:solidFill>
                <a:srgbClr val="192145"/>
              </a:solidFill>
              <a:ea typeface="+mn-ea"/>
              <a:cs typeface="Arial"/>
            </a:endParaRP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Висока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безработица и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малко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възможности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за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наемане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на работа</a:t>
            </a:r>
            <a:endParaRPr lang="ru-RU" altLang="bg-BG" sz="1400" kern="1200" dirty="0">
              <a:solidFill>
                <a:srgbClr val="192145"/>
              </a:solidFill>
              <a:ea typeface="+mn-ea"/>
              <a:cs typeface="Arial"/>
            </a:endParaRPr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5306C55-7DD3-460C-AF1D-BE498A82A91D}" type="slidenum">
              <a:rPr lang="en-US" altLang="bg-BG">
                <a:solidFill>
                  <a:srgbClr val="898989"/>
                </a:solidFill>
              </a:rPr>
              <a:pPr>
                <a:spcBef>
                  <a:spcPct val="0"/>
                </a:spcBef>
              </a:pPr>
              <a:t>20</a:t>
            </a:fld>
            <a:endParaRPr lang="en-US" altLang="bg-BG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69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bg-BG" err="1" smtClean="0"/>
              <a:t>СОЦИАЛНО-ИКОНОМИЧЕСКо</a:t>
            </a:r>
            <a:r>
              <a:rPr lang="bg-BG" smtClean="0"/>
              <a:t/>
            </a:r>
            <a:br>
              <a:rPr lang="bg-BG" smtClean="0"/>
            </a:br>
            <a:r>
              <a:rPr lang="bg-BG" smtClean="0"/>
              <a:t>ВЪЗДЕЙСТВИЕ</a:t>
            </a:r>
            <a:endParaRPr lang="bg-BG"/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900113" y="1341438"/>
            <a:ext cx="7993062" cy="5111750"/>
          </a:xfrm>
        </p:spPr>
        <p:txBody>
          <a:bodyPr/>
          <a:lstStyle/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  <a:tabLst>
                <a:tab pos="719138" algn="l"/>
              </a:tabLst>
              <a:defRPr/>
            </a:pPr>
            <a:r>
              <a:rPr lang="bg-BG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Интегриран подход: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Изискванията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на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финансовите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институции и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законовата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рамка;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За всички фази на реализация на дейността.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endParaRPr lang="ru-RU" altLang="bg-BG" sz="900" kern="1200" dirty="0" smtClean="0">
              <a:solidFill>
                <a:srgbClr val="192145"/>
              </a:solidFill>
              <a:ea typeface="+mn-ea"/>
              <a:cs typeface="Arial"/>
            </a:endParaRPr>
          </a:p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  <a:tabLst>
                <a:tab pos="719138" algn="l"/>
              </a:tabLst>
              <a:defRPr/>
            </a:pPr>
            <a:r>
              <a:rPr lang="ru-RU" altLang="bg-BG" b="1" kern="1200" dirty="0" err="1">
                <a:solidFill>
                  <a:srgbClr val="192145"/>
                </a:solidFill>
                <a:ea typeface="+mn-ea"/>
                <a:cs typeface="Arial"/>
              </a:rPr>
              <a:t>Обективна</a:t>
            </a:r>
            <a:r>
              <a:rPr lang="ru-RU" altLang="bg-BG" b="1" kern="1200" dirty="0">
                <a:solidFill>
                  <a:srgbClr val="192145"/>
                </a:solidFill>
                <a:ea typeface="+mn-ea"/>
                <a:cs typeface="Arial"/>
              </a:rPr>
              <a:t> оценка на </a:t>
            </a:r>
            <a:r>
              <a:rPr lang="ru-RU" altLang="bg-BG" b="1" kern="1200" dirty="0" err="1">
                <a:solidFill>
                  <a:srgbClr val="192145"/>
                </a:solidFill>
                <a:ea typeface="+mn-ea"/>
                <a:cs typeface="Arial"/>
              </a:rPr>
              <a:t>въздействието</a:t>
            </a:r>
            <a:r>
              <a:rPr lang="ru-RU" altLang="bg-BG" b="1" kern="1200" dirty="0">
                <a:solidFill>
                  <a:srgbClr val="192145"/>
                </a:solidFill>
                <a:ea typeface="+mn-ea"/>
                <a:cs typeface="Arial"/>
              </a:rPr>
              <a:t>, чрез: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Прозрачност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,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отговорност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и в диалог с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всички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ЗС;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Индикатори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 за оценка на </a:t>
            </a:r>
            <a:r>
              <a:rPr lang="ru-RU" altLang="bg-BG" sz="1400" kern="1200" dirty="0" err="1" smtClean="0">
                <a:solidFill>
                  <a:srgbClr val="192145"/>
                </a:solidFill>
                <a:ea typeface="+mn-ea"/>
                <a:cs typeface="Arial"/>
              </a:rPr>
              <a:t>въздействието</a:t>
            </a:r>
            <a:r>
              <a:rPr lang="ru-RU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.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endParaRPr lang="ru-RU" altLang="bg-BG" sz="1400" kern="1200" dirty="0" smtClean="0">
              <a:solidFill>
                <a:srgbClr val="192145"/>
              </a:solidFill>
              <a:ea typeface="+mn-ea"/>
              <a:cs typeface="Arial"/>
            </a:endParaRP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endParaRPr lang="ru-RU" altLang="bg-BG" sz="1400" kern="1200" dirty="0">
              <a:solidFill>
                <a:srgbClr val="192145"/>
              </a:solidFill>
              <a:ea typeface="+mn-ea"/>
              <a:cs typeface="Arial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4BB84E9-AF53-462E-83DE-AFD7ECF1337A}" type="slidenum">
              <a:rPr lang="en-US" altLang="bg-BG">
                <a:solidFill>
                  <a:srgbClr val="898989"/>
                </a:solidFill>
              </a:rPr>
              <a:pPr>
                <a:spcBef>
                  <a:spcPct val="0"/>
                </a:spcBef>
              </a:pPr>
              <a:t>21</a:t>
            </a:fld>
            <a:endParaRPr lang="en-US" altLang="bg-BG">
              <a:solidFill>
                <a:srgbClr val="898989"/>
              </a:solidFill>
            </a:endParaRPr>
          </a:p>
        </p:txBody>
      </p:sp>
      <p:pic>
        <p:nvPicPr>
          <p:cNvPr id="5" name="Picture 4" descr="C:\Users\Ivan T. Ivanov\AppData\Local\Microsoft\Windows\Temporary Internet Files\Content.Outlook\33QWEX7W\DSC_1179 (3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149080"/>
            <a:ext cx="3579090" cy="23860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Ivan T. Ivanov\AppData\Local\Microsoft\Windows\Temporary Internet Files\Content.Outlook\33QWEX7W\DSC_116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149080"/>
            <a:ext cx="3528392" cy="23522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14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7FC3A90-8218-49E6-9EC4-925670FFF43A}" type="slidenum">
              <a:rPr lang="en-US" altLang="bg-BG">
                <a:solidFill>
                  <a:srgbClr val="898989"/>
                </a:solidFill>
              </a:rPr>
              <a:pPr>
                <a:spcBef>
                  <a:spcPct val="0"/>
                </a:spcBef>
              </a:pPr>
              <a:t>22</a:t>
            </a:fld>
            <a:endParaRPr lang="en-US" altLang="bg-BG">
              <a:solidFill>
                <a:srgbClr val="898989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bg-BG" smtClean="0"/>
              <a:t>Информираност на населението</a:t>
            </a:r>
            <a:endParaRPr lang="bg-BG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900113" y="1700213"/>
            <a:ext cx="4464050" cy="4752975"/>
          </a:xfrm>
        </p:spPr>
        <p:txBody>
          <a:bodyPr/>
          <a:lstStyle/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  <a:tabLst>
                <a:tab pos="719138" algn="l"/>
              </a:tabLst>
              <a:defRPr/>
            </a:pPr>
            <a:r>
              <a:rPr lang="ru-RU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Засилен</a:t>
            </a:r>
            <a:r>
              <a:rPr lang="ru-RU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 диалог </a:t>
            </a:r>
            <a:r>
              <a:rPr lang="ru-RU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със</a:t>
            </a:r>
            <a:r>
              <a:rPr lang="ru-RU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ru-RU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заинтересованите</a:t>
            </a:r>
            <a:r>
              <a:rPr lang="ru-RU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ru-RU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страни</a:t>
            </a:r>
            <a:r>
              <a:rPr lang="ru-RU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ru-RU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намалява</a:t>
            </a:r>
            <a:r>
              <a:rPr lang="ru-RU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ru-RU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напрежението</a:t>
            </a:r>
            <a:r>
              <a:rPr lang="ru-RU" altLang="bg-BG" kern="1200" dirty="0" smtClean="0">
                <a:solidFill>
                  <a:srgbClr val="192145"/>
                </a:solidFill>
                <a:ea typeface="+mn-ea"/>
                <a:cs typeface="Arial"/>
              </a:rPr>
              <a:t>;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bg-BG" altLang="bg-BG" kern="1200" dirty="0">
                <a:solidFill>
                  <a:srgbClr val="192145"/>
                </a:solidFill>
                <a:cs typeface="Arial"/>
              </a:rPr>
              <a:t>Информационни центрове;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bg-BG" altLang="bg-BG" kern="1200" dirty="0">
                <a:solidFill>
                  <a:srgbClr val="192145"/>
                </a:solidFill>
                <a:cs typeface="Arial"/>
              </a:rPr>
              <a:t>Обществено консултативни съвети</a:t>
            </a:r>
            <a:r>
              <a:rPr lang="bg-BG" altLang="bg-BG" kern="1200" dirty="0" smtClean="0">
                <a:solidFill>
                  <a:srgbClr val="192145"/>
                </a:solidFill>
                <a:cs typeface="Arial"/>
              </a:rPr>
              <a:t>;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ru-RU" altLang="bg-BG" kern="1200" dirty="0" err="1" smtClean="0">
                <a:solidFill>
                  <a:srgbClr val="192145"/>
                </a:solidFill>
                <a:cs typeface="Arial"/>
              </a:rPr>
              <a:t>Срещи</a:t>
            </a:r>
            <a:r>
              <a:rPr lang="ru-RU" altLang="bg-BG" kern="1200" dirty="0" smtClean="0">
                <a:solidFill>
                  <a:srgbClr val="192145"/>
                </a:solidFill>
                <a:cs typeface="Arial"/>
              </a:rPr>
              <a:t> </a:t>
            </a:r>
            <a:r>
              <a:rPr lang="ru-RU" altLang="bg-BG" kern="1200" dirty="0">
                <a:solidFill>
                  <a:srgbClr val="192145"/>
                </a:solidFill>
                <a:cs typeface="Arial"/>
              </a:rPr>
              <a:t>и </a:t>
            </a:r>
            <a:r>
              <a:rPr lang="ru-RU" altLang="bg-BG" kern="1200" dirty="0" err="1">
                <a:solidFill>
                  <a:srgbClr val="192145"/>
                </a:solidFill>
                <a:cs typeface="Arial"/>
              </a:rPr>
              <a:t>консултации</a:t>
            </a:r>
            <a:r>
              <a:rPr lang="ru-RU" altLang="bg-BG" kern="1200" dirty="0">
                <a:solidFill>
                  <a:srgbClr val="192145"/>
                </a:solidFill>
                <a:cs typeface="Arial"/>
              </a:rPr>
              <a:t> </a:t>
            </a:r>
            <a:r>
              <a:rPr lang="ru-RU" altLang="bg-BG" kern="1200" dirty="0" err="1">
                <a:solidFill>
                  <a:srgbClr val="192145"/>
                </a:solidFill>
                <a:cs typeface="Arial"/>
              </a:rPr>
              <a:t>със</a:t>
            </a:r>
            <a:r>
              <a:rPr lang="ru-RU" altLang="bg-BG" kern="1200" dirty="0">
                <a:solidFill>
                  <a:srgbClr val="192145"/>
                </a:solidFill>
                <a:cs typeface="Arial"/>
              </a:rPr>
              <a:t> </a:t>
            </a:r>
            <a:r>
              <a:rPr lang="ru-RU" altLang="bg-BG" kern="1200" dirty="0" err="1">
                <a:solidFill>
                  <a:srgbClr val="192145"/>
                </a:solidFill>
                <a:cs typeface="Arial"/>
              </a:rPr>
              <a:t>заинтересованите</a:t>
            </a:r>
            <a:r>
              <a:rPr lang="ru-RU" altLang="bg-BG" kern="1200" dirty="0">
                <a:solidFill>
                  <a:srgbClr val="192145"/>
                </a:solidFill>
                <a:cs typeface="Arial"/>
              </a:rPr>
              <a:t> </a:t>
            </a:r>
            <a:r>
              <a:rPr lang="ru-RU" altLang="bg-BG" kern="1200" dirty="0" err="1">
                <a:solidFill>
                  <a:srgbClr val="192145"/>
                </a:solidFill>
                <a:cs typeface="Arial"/>
              </a:rPr>
              <a:t>страни</a:t>
            </a:r>
            <a:r>
              <a:rPr lang="ru-RU" altLang="bg-BG" kern="1200" dirty="0">
                <a:solidFill>
                  <a:srgbClr val="192145"/>
                </a:solidFill>
                <a:cs typeface="Arial"/>
              </a:rPr>
              <a:t> и </a:t>
            </a:r>
            <a:r>
              <a:rPr lang="ru-RU" altLang="bg-BG" kern="1200" dirty="0" err="1">
                <a:solidFill>
                  <a:srgbClr val="192145"/>
                </a:solidFill>
                <a:cs typeface="Arial"/>
              </a:rPr>
              <a:t>местните</a:t>
            </a:r>
            <a:r>
              <a:rPr lang="ru-RU" altLang="bg-BG" kern="1200" dirty="0">
                <a:solidFill>
                  <a:srgbClr val="192145"/>
                </a:solidFill>
                <a:cs typeface="Arial"/>
              </a:rPr>
              <a:t> общности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ru-RU" altLang="bg-BG" kern="1200" dirty="0" smtClean="0">
                <a:solidFill>
                  <a:srgbClr val="192145"/>
                </a:solidFill>
                <a:cs typeface="Arial"/>
              </a:rPr>
              <a:t>Обмен </a:t>
            </a:r>
            <a:r>
              <a:rPr lang="ru-RU" altLang="bg-BG" kern="1200" dirty="0">
                <a:solidFill>
                  <a:srgbClr val="192145"/>
                </a:solidFill>
                <a:cs typeface="Arial"/>
              </a:rPr>
              <a:t>на опит между местните общности в Челопеч и тези в </a:t>
            </a:r>
            <a:r>
              <a:rPr lang="ru-RU" altLang="bg-BG" kern="1200" dirty="0" smtClean="0">
                <a:solidFill>
                  <a:srgbClr val="192145"/>
                </a:solidFill>
                <a:cs typeface="Arial"/>
              </a:rPr>
              <a:t>Крумовград</a:t>
            </a:r>
            <a:endParaRPr lang="ru-RU" altLang="bg-BG" sz="1400" kern="1200" dirty="0">
              <a:solidFill>
                <a:srgbClr val="192145"/>
              </a:solidFill>
              <a:ea typeface="+mn-ea"/>
              <a:cs typeface="Arial"/>
            </a:endParaRPr>
          </a:p>
        </p:txBody>
      </p:sp>
      <p:pic>
        <p:nvPicPr>
          <p:cNvPr id="25607" name="Picture 7" descr="W:\96 DPM Krumovgrad\Operations Team\Community Relations\Consultative councils\10_Protocols from meetings_2016_BG\01_Meetings_february_2016_BG\Edrino_24.02.2016\Photos\DSC_085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556792"/>
            <a:ext cx="3059832" cy="2039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9" name="Picture 9" descr="W:\96 DPM Krumovgrad\Operations Team\Community Relations\Consultative councils\10_Protocols from meetings_2016_BG\02_Mettings_may_june_2016_BG\20_06_Lulichka hunting group\Photos\DSC_000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6592" y="4077072"/>
            <a:ext cx="3167844" cy="21118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098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1042988" y="1341438"/>
            <a:ext cx="6767512" cy="431800"/>
          </a:xfrm>
        </p:spPr>
        <p:txBody>
          <a:bodyPr/>
          <a:lstStyle/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  <a:tabLst>
                <a:tab pos="719138" algn="l"/>
              </a:tabLst>
              <a:defRPr/>
            </a:pPr>
            <a:r>
              <a:rPr lang="bg-BG" altLang="bg-BG" sz="1800" b="1" kern="1200" dirty="0" smtClean="0">
                <a:solidFill>
                  <a:srgbClr val="192145"/>
                </a:solidFill>
                <a:ea typeface="+mn-ea"/>
                <a:cs typeface="Arial"/>
              </a:rPr>
              <a:t>ДПМ Челопеч – Обновен, модерен и развиващ се</a:t>
            </a:r>
            <a:endParaRPr lang="bg-BG" altLang="bg-BG" sz="1800" b="1" kern="1200" dirty="0">
              <a:solidFill>
                <a:srgbClr val="192145"/>
              </a:solidFill>
              <a:ea typeface="+mn-ea"/>
              <a:cs typeface="Arial"/>
            </a:endParaRPr>
          </a:p>
        </p:txBody>
      </p:sp>
      <p:sp>
        <p:nvSpPr>
          <p:cNvPr id="2969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90AC57E-C285-45F2-B10D-A673F31E8681}" type="slidenum">
              <a:rPr lang="en-US" altLang="bg-BG">
                <a:solidFill>
                  <a:srgbClr val="898989"/>
                </a:solidFill>
              </a:rPr>
              <a:pPr>
                <a:spcBef>
                  <a:spcPct val="0"/>
                </a:spcBef>
              </a:pPr>
              <a:t>23</a:t>
            </a:fld>
            <a:endParaRPr lang="en-US" altLang="bg-BG">
              <a:solidFill>
                <a:srgbClr val="898989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132138" y="2276475"/>
            <a:ext cx="573405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9pPr>
          </a:lstStyle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bg-BG" altLang="bg-BG" dirty="0">
                <a:solidFill>
                  <a:srgbClr val="192145"/>
                </a:solidFill>
                <a:cs typeface="Arial"/>
              </a:rPr>
              <a:t>са инвестирани от началото на проекта досега с цел модернизация и оптимизация на производството, така че да отговаря на стандартите за безопасност, опазване на околната среда и устойчиво развитие.</a:t>
            </a:r>
          </a:p>
        </p:txBody>
      </p:sp>
      <p:sp>
        <p:nvSpPr>
          <p:cNvPr id="4" name="Down Arrow Callout 3"/>
          <p:cNvSpPr/>
          <p:nvPr/>
        </p:nvSpPr>
        <p:spPr bwMode="auto">
          <a:xfrm>
            <a:off x="1476375" y="2384425"/>
            <a:ext cx="1511300" cy="1439863"/>
          </a:xfrm>
          <a:prstGeom prst="downArrowCallout">
            <a:avLst/>
          </a:prstGeom>
          <a:solidFill>
            <a:srgbClr val="DCAA00"/>
          </a:solidFill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2400" b="1" dirty="0">
                <a:solidFill>
                  <a:srgbClr val="000000"/>
                </a:solidFill>
                <a:latin typeface="Times" charset="0"/>
              </a:rPr>
              <a:t>753 </a:t>
            </a:r>
            <a:r>
              <a:rPr lang="bg-BG" sz="2000" b="1" dirty="0">
                <a:solidFill>
                  <a:srgbClr val="000000"/>
                </a:solidFill>
                <a:latin typeface="Times" charset="0"/>
              </a:rPr>
              <a:t>млн.лв.</a:t>
            </a:r>
            <a:endParaRPr lang="bg-BG" sz="2400" b="1" dirty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2" name="Right Arrow Callout 11"/>
          <p:cNvSpPr/>
          <p:nvPr/>
        </p:nvSpPr>
        <p:spPr bwMode="auto">
          <a:xfrm>
            <a:off x="1692275" y="4221163"/>
            <a:ext cx="1584325" cy="792162"/>
          </a:xfrm>
          <a:prstGeom prst="rightArrowCallou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2400" b="1" dirty="0">
                <a:solidFill>
                  <a:srgbClr val="000000"/>
                </a:solidFill>
                <a:latin typeface="Times" charset="0"/>
              </a:rPr>
              <a:t>90 </a:t>
            </a:r>
            <a:r>
              <a:rPr lang="bg-BG" sz="1600" b="1" dirty="0">
                <a:solidFill>
                  <a:srgbClr val="000000"/>
                </a:solidFill>
                <a:latin typeface="Times" charset="0"/>
              </a:rPr>
              <a:t>млн.лв</a:t>
            </a:r>
            <a:endParaRPr lang="bg-BG" sz="2400" b="1" dirty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3132138" y="5518150"/>
            <a:ext cx="54006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9pPr>
          </a:lstStyle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bg-BG" altLang="bg-BG" dirty="0">
                <a:solidFill>
                  <a:srgbClr val="192145"/>
                </a:solidFill>
                <a:cs typeface="Arial"/>
              </a:rPr>
              <a:t>допълнителни работни места се създават за всяко работно място в мината.</a:t>
            </a:r>
          </a:p>
        </p:txBody>
      </p:sp>
      <p:sp>
        <p:nvSpPr>
          <p:cNvPr id="18" name="Right Arrow Callout 17"/>
          <p:cNvSpPr/>
          <p:nvPr/>
        </p:nvSpPr>
        <p:spPr bwMode="auto">
          <a:xfrm>
            <a:off x="1692275" y="5518150"/>
            <a:ext cx="1584325" cy="719138"/>
          </a:xfrm>
          <a:prstGeom prst="rightArrowCallou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bg-BG" sz="900" b="1" dirty="0">
              <a:solidFill>
                <a:srgbClr val="000000"/>
              </a:solidFill>
              <a:latin typeface="Times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2400" b="1" dirty="0">
                <a:solidFill>
                  <a:srgbClr val="000000"/>
                </a:solidFill>
                <a:latin typeface="Times" charset="0"/>
              </a:rPr>
              <a:t>4</a:t>
            </a:r>
            <a:endParaRPr lang="bg-BG" sz="1600" b="1" dirty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3132138" y="4222750"/>
            <a:ext cx="554355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9pPr>
          </a:lstStyle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bg-BG" altLang="bg-BG" dirty="0">
                <a:solidFill>
                  <a:srgbClr val="192145"/>
                </a:solidFill>
                <a:cs typeface="Arial"/>
              </a:rPr>
              <a:t>от тях са инвестирани в опазване на околната среда, с което беше спряно дългогодишно замърсяване</a:t>
            </a:r>
            <a:r>
              <a:rPr lang="bg-BG" altLang="bg-BG" sz="1400" dirty="0">
                <a:solidFill>
                  <a:srgbClr val="192145"/>
                </a:solidFill>
                <a:cs typeface="Arial"/>
              </a:rPr>
              <a:t>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Инвестиции в технологии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1459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Content Placeholder 2"/>
          <p:cNvSpPr>
            <a:spLocks noGrp="1"/>
          </p:cNvSpPr>
          <p:nvPr>
            <p:ph idx="1"/>
          </p:nvPr>
        </p:nvSpPr>
        <p:spPr>
          <a:xfrm>
            <a:off x="1042988" y="1341438"/>
            <a:ext cx="6767512" cy="431800"/>
          </a:xfrm>
        </p:spPr>
        <p:txBody>
          <a:bodyPr/>
          <a:lstStyle/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  <a:tabLst>
                <a:tab pos="719138" algn="l"/>
              </a:tabLst>
              <a:defRPr/>
            </a:pPr>
            <a:r>
              <a:rPr lang="bg-BG" altLang="bg-BG" sz="1800" b="1" kern="1200" dirty="0" smtClean="0">
                <a:solidFill>
                  <a:srgbClr val="192145"/>
                </a:solidFill>
                <a:ea typeface="+mn-ea"/>
                <a:cs typeface="Arial"/>
              </a:rPr>
              <a:t>ДПМ Крумовград – Нов , модерен и съвременен</a:t>
            </a:r>
            <a:endParaRPr lang="bg-BG" altLang="bg-BG" sz="1800" b="1" kern="1200" dirty="0">
              <a:solidFill>
                <a:srgbClr val="192145"/>
              </a:solidFill>
              <a:ea typeface="+mn-ea"/>
              <a:cs typeface="Arial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749DEC0-64C0-4281-A832-C61A715C44BB}" type="slidenum">
              <a:rPr lang="en-US" altLang="bg-BG">
                <a:solidFill>
                  <a:srgbClr val="898989"/>
                </a:solidFill>
              </a:rPr>
              <a:pPr>
                <a:spcBef>
                  <a:spcPct val="0"/>
                </a:spcBef>
              </a:pPr>
              <a:t>24</a:t>
            </a:fld>
            <a:endParaRPr lang="en-US" altLang="bg-BG">
              <a:solidFill>
                <a:srgbClr val="898989"/>
              </a:solidFill>
            </a:endParaRPr>
          </a:p>
        </p:txBody>
      </p:sp>
      <p:sp>
        <p:nvSpPr>
          <p:cNvPr id="31748" name="Content Placeholder 2"/>
          <p:cNvSpPr txBox="1">
            <a:spLocks/>
          </p:cNvSpPr>
          <p:nvPr/>
        </p:nvSpPr>
        <p:spPr bwMode="auto">
          <a:xfrm>
            <a:off x="2989263" y="2276475"/>
            <a:ext cx="5903912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457200">
              <a:spcBef>
                <a:spcPct val="20000"/>
              </a:spcBef>
              <a:tabLst>
                <a:tab pos="719138" algn="l"/>
              </a:tabLst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457200">
              <a:spcBef>
                <a:spcPct val="20000"/>
              </a:spcBef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457200">
              <a:spcBef>
                <a:spcPct val="20000"/>
              </a:spcBef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457200">
              <a:spcBef>
                <a:spcPct val="20000"/>
              </a:spcBef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457200">
              <a:spcBef>
                <a:spcPct val="20000"/>
              </a:spcBef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fontAlgn="base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anose="05000000000000000000" pitchFamily="2" charset="2"/>
              <a:buChar char="Ø"/>
            </a:pPr>
            <a:r>
              <a:rPr lang="bg-BG" altLang="bg-BG" smtClean="0">
                <a:solidFill>
                  <a:srgbClr val="192145"/>
                </a:solidFill>
                <a:cs typeface="Arial" panose="020B0604020202020204" pitchFamily="34" charset="0"/>
              </a:rPr>
              <a:t>ще бъдат инвестирани за изграждането на открит рудник, обогатителна фабрика и съоръжение за минни отпадъци, отговарящи на стандартите за безопасност, опазване на околната среда и устойчиво развитие.</a:t>
            </a:r>
          </a:p>
        </p:txBody>
      </p:sp>
      <p:sp>
        <p:nvSpPr>
          <p:cNvPr id="4" name="Right Arrow Callout 3"/>
          <p:cNvSpPr/>
          <p:nvPr/>
        </p:nvSpPr>
        <p:spPr bwMode="auto">
          <a:xfrm>
            <a:off x="1477963" y="2384425"/>
            <a:ext cx="1511300" cy="1439863"/>
          </a:xfrm>
          <a:prstGeom prst="rightArrowCallout">
            <a:avLst/>
          </a:prstGeom>
          <a:solidFill>
            <a:srgbClr val="DCAA00"/>
          </a:solidFill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bg-BG" b="1" dirty="0">
              <a:solidFill>
                <a:srgbClr val="000000"/>
              </a:solidFill>
              <a:latin typeface="Times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bg-BG" b="1" dirty="0">
                <a:solidFill>
                  <a:srgbClr val="000000"/>
                </a:solidFill>
                <a:latin typeface="Times" charset="0"/>
              </a:rPr>
              <a:t>300 млн.лв</a:t>
            </a:r>
            <a:r>
              <a:rPr lang="bg-BG" sz="2000" b="1" dirty="0">
                <a:solidFill>
                  <a:srgbClr val="000000"/>
                </a:solidFill>
                <a:latin typeface="Times" charset="0"/>
              </a:rPr>
              <a:t>.</a:t>
            </a:r>
            <a:endParaRPr lang="bg-BG" sz="2400" b="1" dirty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2" name="Right Arrow Callout 11"/>
          <p:cNvSpPr/>
          <p:nvPr/>
        </p:nvSpPr>
        <p:spPr bwMode="auto">
          <a:xfrm>
            <a:off x="1477963" y="4203700"/>
            <a:ext cx="1711325" cy="792163"/>
          </a:xfrm>
          <a:prstGeom prst="rightArrowCallou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1600" b="1" dirty="0">
                <a:solidFill>
                  <a:srgbClr val="000000"/>
                </a:solidFill>
                <a:latin typeface="Times" charset="0"/>
              </a:rPr>
              <a:t>4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1600" b="1" dirty="0">
                <a:solidFill>
                  <a:srgbClr val="000000"/>
                </a:solidFill>
                <a:latin typeface="Times" charset="0"/>
              </a:rPr>
              <a:t> млн.лв</a:t>
            </a:r>
          </a:p>
        </p:txBody>
      </p:sp>
      <p:sp>
        <p:nvSpPr>
          <p:cNvPr id="31751" name="Content Placeholder 2"/>
          <p:cNvSpPr txBox="1">
            <a:spLocks/>
          </p:cNvSpPr>
          <p:nvPr/>
        </p:nvSpPr>
        <p:spPr bwMode="auto">
          <a:xfrm>
            <a:off x="2989263" y="4868863"/>
            <a:ext cx="5686425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457200">
              <a:spcBef>
                <a:spcPct val="20000"/>
              </a:spcBef>
              <a:tabLst>
                <a:tab pos="719138" algn="l"/>
              </a:tabLst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457200">
              <a:spcBef>
                <a:spcPct val="20000"/>
              </a:spcBef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457200">
              <a:spcBef>
                <a:spcPct val="20000"/>
              </a:spcBef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457200">
              <a:spcBef>
                <a:spcPct val="20000"/>
              </a:spcBef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457200">
              <a:spcBef>
                <a:spcPct val="20000"/>
              </a:spcBef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fontAlgn="base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anose="05000000000000000000" pitchFamily="2" charset="2"/>
              <a:buChar char="Ø"/>
            </a:pPr>
            <a:r>
              <a:rPr lang="bg-BG" altLang="bg-BG" smtClean="0">
                <a:solidFill>
                  <a:srgbClr val="192145"/>
                </a:solidFill>
                <a:cs typeface="Arial" panose="020B0604020202020204" pitchFamily="34" charset="0"/>
              </a:rPr>
              <a:t>създаване на работни места - около 220</a:t>
            </a:r>
          </a:p>
          <a:p>
            <a:pPr lvl="1" fontAlgn="base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anose="05000000000000000000" pitchFamily="2" charset="2"/>
              <a:buChar char="Ø"/>
            </a:pPr>
            <a:r>
              <a:rPr lang="bg-BG" altLang="bg-BG" smtClean="0">
                <a:solidFill>
                  <a:srgbClr val="192145"/>
                </a:solidFill>
                <a:cs typeface="Arial" panose="020B0604020202020204" pitchFamily="34" charset="0"/>
              </a:rPr>
              <a:t>допълнителни работни места (около 4 ) се създават за всяко работно място в мината </a:t>
            </a:r>
          </a:p>
          <a:p>
            <a:pPr lvl="1" fontAlgn="base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anose="05000000000000000000" pitchFamily="2" charset="2"/>
              <a:buChar char="Ø"/>
            </a:pPr>
            <a:r>
              <a:rPr lang="bg-BG" altLang="bg-BG" smtClean="0">
                <a:solidFill>
                  <a:srgbClr val="192145"/>
                </a:solidFill>
                <a:cs typeface="Arial" panose="020B0604020202020204" pitchFamily="34" charset="0"/>
              </a:rPr>
              <a:t>развитие на малкия и среден бизнес</a:t>
            </a:r>
          </a:p>
        </p:txBody>
      </p:sp>
      <p:sp>
        <p:nvSpPr>
          <p:cNvPr id="18" name="Right Arrow Callout 17"/>
          <p:cNvSpPr/>
          <p:nvPr/>
        </p:nvSpPr>
        <p:spPr bwMode="auto">
          <a:xfrm>
            <a:off x="1477963" y="5516563"/>
            <a:ext cx="1725612" cy="735012"/>
          </a:xfrm>
          <a:prstGeom prst="rightArrowCallou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bg-BG" b="1" dirty="0">
                <a:solidFill>
                  <a:srgbClr val="000000"/>
                </a:solidFill>
                <a:latin typeface="Times" charset="0"/>
              </a:rPr>
              <a:t>заетост</a:t>
            </a:r>
          </a:p>
        </p:txBody>
      </p:sp>
      <p:sp>
        <p:nvSpPr>
          <p:cNvPr id="31753" name="Content Placeholder 2"/>
          <p:cNvSpPr txBox="1">
            <a:spLocks/>
          </p:cNvSpPr>
          <p:nvPr/>
        </p:nvSpPr>
        <p:spPr bwMode="auto">
          <a:xfrm>
            <a:off x="2989263" y="3951288"/>
            <a:ext cx="59039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457200">
              <a:spcBef>
                <a:spcPct val="20000"/>
              </a:spcBef>
              <a:tabLst>
                <a:tab pos="719138" algn="l"/>
              </a:tabLst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457200">
              <a:spcBef>
                <a:spcPct val="20000"/>
              </a:spcBef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457200">
              <a:spcBef>
                <a:spcPct val="20000"/>
              </a:spcBef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457200">
              <a:spcBef>
                <a:spcPct val="20000"/>
              </a:spcBef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457200">
              <a:spcBef>
                <a:spcPct val="20000"/>
              </a:spcBef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tabLst>
                <a:tab pos="719138" algn="l"/>
              </a:tabLs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lvl="1" fontAlgn="base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anose="05000000000000000000" pitchFamily="2" charset="2"/>
              <a:buChar char="Ø"/>
            </a:pPr>
            <a:r>
              <a:rPr lang="bg-BG" altLang="bg-BG" smtClean="0">
                <a:solidFill>
                  <a:srgbClr val="192145"/>
                </a:solidFill>
                <a:cs typeface="Arial" panose="020B0604020202020204" pitchFamily="34" charset="0"/>
              </a:rPr>
              <a:t>Вече инвестирани в опазване на археологическото наследство и опазване на защитените видове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bg-BG" smtClean="0"/>
              <a:t>Инвестиции в технологии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18346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3651829-8C99-44DA-9240-AB78E77BD984}" type="slidenum">
              <a:rPr lang="en-US" altLang="bg-BG">
                <a:solidFill>
                  <a:srgbClr val="898989"/>
                </a:solidFill>
              </a:rPr>
              <a:pPr>
                <a:spcBef>
                  <a:spcPct val="0"/>
                </a:spcBef>
              </a:pPr>
              <a:t>25</a:t>
            </a:fld>
            <a:endParaRPr lang="en-US" altLang="bg-BG">
              <a:solidFill>
                <a:srgbClr val="898989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057900" y="1665288"/>
            <a:ext cx="2808288" cy="167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18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6B6B6B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6B6B6B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6B6B6B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rgbClr val="6B6B6B"/>
                </a:solidFill>
                <a:latin typeface="+mn-lt"/>
                <a:ea typeface="ＭＳ Ｐゴシック" charset="-128"/>
              </a:defRPr>
            </a:lvl9pPr>
          </a:lstStyle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  <a:tabLst>
                <a:tab pos="719138" algn="l"/>
              </a:tabLst>
              <a:defRPr/>
            </a:pPr>
            <a:r>
              <a:rPr lang="bg-BG" altLang="bg-BG" dirty="0">
                <a:solidFill>
                  <a:srgbClr val="192145"/>
                </a:solidFill>
                <a:cs typeface="Arial"/>
              </a:rPr>
              <a:t>Напуснали по собствено желание около </a:t>
            </a:r>
            <a:r>
              <a:rPr lang="bg-BG" altLang="bg-BG" dirty="0" smtClean="0">
                <a:solidFill>
                  <a:srgbClr val="192145"/>
                </a:solidFill>
                <a:cs typeface="Arial"/>
              </a:rPr>
              <a:t>1%</a:t>
            </a:r>
            <a:endParaRPr lang="bg-BG" altLang="bg-BG" dirty="0">
              <a:solidFill>
                <a:srgbClr val="192145"/>
              </a:solidFill>
              <a:cs typeface="Arial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889000" y="1484313"/>
            <a:ext cx="4762500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9pPr>
          </a:lstStyle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  <a:tabLst>
                <a:tab pos="719138" algn="l"/>
              </a:tabLst>
              <a:defRPr/>
            </a:pPr>
            <a:r>
              <a:rPr lang="bg-BG" altLang="bg-BG" dirty="0" smtClean="0">
                <a:solidFill>
                  <a:srgbClr val="192145"/>
                </a:solidFill>
                <a:cs typeface="Arial"/>
              </a:rPr>
              <a:t>Награда </a:t>
            </a:r>
            <a:r>
              <a:rPr lang="bg-BG" altLang="bg-BG" b="1" dirty="0" smtClean="0">
                <a:solidFill>
                  <a:srgbClr val="192145"/>
                </a:solidFill>
                <a:cs typeface="Arial"/>
              </a:rPr>
              <a:t>работодател на годината от Европейските бизнес награди 2015/16 </a:t>
            </a:r>
            <a:r>
              <a:rPr lang="bg-BG" altLang="bg-BG" dirty="0" smtClean="0">
                <a:solidFill>
                  <a:srgbClr val="192145"/>
                </a:solidFill>
                <a:cs typeface="Arial"/>
              </a:rPr>
              <a:t>за практиките на компанията в сферата на здравето и безопасността и постиженията на служителите.</a:t>
            </a:r>
          </a:p>
          <a:p>
            <a:pPr marL="0" indent="0">
              <a:defRPr/>
            </a:pPr>
            <a:endParaRPr lang="bg-BG" altLang="bg-BG" kern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bg-BG" smtClean="0"/>
              <a:t>Инвестиции в хората</a:t>
            </a:r>
            <a:endParaRPr lang="bg-BG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879475" y="3379788"/>
            <a:ext cx="4762500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+mn-lt"/>
                <a:ea typeface="ＭＳ Ｐゴシック" charset="-128"/>
              </a:defRPr>
            </a:lvl9pPr>
          </a:lstStyle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  <a:tabLst>
                <a:tab pos="719138" algn="l"/>
              </a:tabLst>
              <a:defRPr/>
            </a:pPr>
            <a:r>
              <a:rPr lang="ru-RU" altLang="bg-BG" dirty="0" err="1">
                <a:solidFill>
                  <a:srgbClr val="192145"/>
                </a:solidFill>
                <a:cs typeface="Arial"/>
              </a:rPr>
              <a:t>Една</a:t>
            </a:r>
            <a:r>
              <a:rPr lang="ru-RU" altLang="bg-BG" dirty="0">
                <a:solidFill>
                  <a:srgbClr val="192145"/>
                </a:solidFill>
                <a:cs typeface="Arial"/>
              </a:rPr>
              <a:t> от 5-те компании в </a:t>
            </a:r>
            <a:r>
              <a:rPr lang="ru-RU" altLang="bg-BG" dirty="0" err="1">
                <a:solidFill>
                  <a:srgbClr val="192145"/>
                </a:solidFill>
                <a:cs typeface="Arial"/>
              </a:rPr>
              <a:t>България</a:t>
            </a:r>
            <a:r>
              <a:rPr lang="ru-RU" altLang="bg-BG" dirty="0">
                <a:solidFill>
                  <a:srgbClr val="192145"/>
                </a:solidFill>
                <a:cs typeface="Arial"/>
              </a:rPr>
              <a:t>, </a:t>
            </a:r>
            <a:r>
              <a:rPr lang="ru-RU" altLang="bg-BG" dirty="0" err="1">
                <a:solidFill>
                  <a:srgbClr val="192145"/>
                </a:solidFill>
                <a:cs typeface="Arial"/>
              </a:rPr>
              <a:t>даваща</a:t>
            </a:r>
            <a:r>
              <a:rPr lang="ru-RU" altLang="bg-BG" dirty="0">
                <a:solidFill>
                  <a:srgbClr val="192145"/>
                </a:solidFill>
                <a:cs typeface="Arial"/>
              </a:rPr>
              <a:t> „</a:t>
            </a:r>
            <a:r>
              <a:rPr lang="ru-RU" altLang="bg-BG" b="1" dirty="0">
                <a:solidFill>
                  <a:srgbClr val="192145"/>
                </a:solidFill>
                <a:cs typeface="Arial"/>
              </a:rPr>
              <a:t>Равенство </a:t>
            </a:r>
            <a:r>
              <a:rPr lang="ru-RU" altLang="bg-BG" b="1" dirty="0" err="1">
                <a:solidFill>
                  <a:srgbClr val="192145"/>
                </a:solidFill>
                <a:cs typeface="Arial"/>
              </a:rPr>
              <a:t>във</a:t>
            </a:r>
            <a:r>
              <a:rPr lang="ru-RU" altLang="bg-BG" b="1" dirty="0">
                <a:solidFill>
                  <a:srgbClr val="192145"/>
                </a:solidFill>
                <a:cs typeface="Arial"/>
              </a:rPr>
              <a:t> </a:t>
            </a:r>
            <a:r>
              <a:rPr lang="ru-RU" altLang="bg-BG" b="1" dirty="0" err="1">
                <a:solidFill>
                  <a:srgbClr val="192145"/>
                </a:solidFill>
                <a:cs typeface="Arial"/>
              </a:rPr>
              <a:t>вземането</a:t>
            </a:r>
            <a:r>
              <a:rPr lang="ru-RU" altLang="bg-BG" b="1" dirty="0">
                <a:solidFill>
                  <a:srgbClr val="192145"/>
                </a:solidFill>
                <a:cs typeface="Arial"/>
              </a:rPr>
              <a:t> на решения </a:t>
            </a:r>
            <a:r>
              <a:rPr lang="ru-RU" altLang="bg-BG" dirty="0">
                <a:solidFill>
                  <a:srgbClr val="192145"/>
                </a:solidFill>
                <a:cs typeface="Arial"/>
              </a:rPr>
              <a:t>в </a:t>
            </a:r>
            <a:r>
              <a:rPr lang="ru-RU" altLang="bg-BG" dirty="0" err="1">
                <a:solidFill>
                  <a:srgbClr val="192145"/>
                </a:solidFill>
                <a:cs typeface="Arial"/>
              </a:rPr>
              <a:t>икономиката</a:t>
            </a:r>
            <a:r>
              <a:rPr lang="ru-RU" altLang="bg-BG" dirty="0">
                <a:solidFill>
                  <a:srgbClr val="192145"/>
                </a:solidFill>
                <a:cs typeface="Arial"/>
              </a:rPr>
              <a:t>“ отличена по </a:t>
            </a:r>
            <a:r>
              <a:rPr lang="ru-RU" altLang="bg-BG" dirty="0" err="1">
                <a:solidFill>
                  <a:srgbClr val="192145"/>
                </a:solidFill>
                <a:cs typeface="Arial"/>
              </a:rPr>
              <a:t>програмата</a:t>
            </a:r>
            <a:r>
              <a:rPr lang="ru-RU" altLang="bg-BG" dirty="0">
                <a:solidFill>
                  <a:srgbClr val="192145"/>
                </a:solidFill>
                <a:cs typeface="Arial"/>
              </a:rPr>
              <a:t> на МТСП</a:t>
            </a:r>
            <a:endParaRPr lang="bg-BG" altLang="bg-BG" dirty="0">
              <a:solidFill>
                <a:srgbClr val="192145"/>
              </a:solidFill>
              <a:cs typeface="Arial"/>
            </a:endParaRPr>
          </a:p>
        </p:txBody>
      </p:sp>
      <p:pic>
        <p:nvPicPr>
          <p:cNvPr id="33799" name="Picture 4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3713" y="2940050"/>
            <a:ext cx="3292475" cy="344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610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3" descr="W:\16 Public Relations\Information materials\Presentations\Presentations 2015\Photos for Presentation\IMG_5733_sma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700" y="4564063"/>
            <a:ext cx="2747963" cy="183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7" name="Content Placeholder 2"/>
          <p:cNvSpPr>
            <a:spLocks noGrp="1"/>
          </p:cNvSpPr>
          <p:nvPr>
            <p:ph idx="1"/>
          </p:nvPr>
        </p:nvSpPr>
        <p:spPr>
          <a:xfrm>
            <a:off x="911225" y="1284288"/>
            <a:ext cx="5173663" cy="1712912"/>
          </a:xfrm>
        </p:spPr>
        <p:txBody>
          <a:bodyPr/>
          <a:lstStyle/>
          <a:p>
            <a:pPr marL="342900" lvl="1" indent="-342900" defTabSz="457200" eaLnBrk="1" fontAlgn="auto" hangingPunct="1"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4"/>
              </a:buBlip>
              <a:tabLst>
                <a:tab pos="719138" algn="l"/>
              </a:tabLst>
              <a:defRPr/>
            </a:pPr>
            <a:r>
              <a:rPr lang="bg-BG" altLang="bg-BG" b="1" kern="1200" dirty="0">
                <a:solidFill>
                  <a:srgbClr val="192145"/>
                </a:solidFill>
                <a:ea typeface="+mn-ea"/>
                <a:cs typeface="Arial"/>
              </a:rPr>
              <a:t>Инвестиции в образованието</a:t>
            </a:r>
          </a:p>
          <a:p>
            <a:pPr lvl="1" defTabSz="457200" eaLnBrk="1" fontAlgn="auto" hangingPunct="1"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bg-BG" altLang="bg-BG" sz="1400" kern="1200" dirty="0">
                <a:solidFill>
                  <a:srgbClr val="192145"/>
                </a:solidFill>
                <a:ea typeface="+mn-ea"/>
                <a:cs typeface="Arial"/>
              </a:rPr>
              <a:t>Стажантска </a:t>
            </a:r>
            <a:r>
              <a:rPr lang="bg-BG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програма, подкрепа </a:t>
            </a:r>
            <a:r>
              <a:rPr lang="bg-BG" altLang="bg-BG" sz="1400" kern="1200" dirty="0">
                <a:solidFill>
                  <a:srgbClr val="192145"/>
                </a:solidFill>
                <a:ea typeface="+mn-ea"/>
                <a:cs typeface="Arial"/>
              </a:rPr>
              <a:t>за училищата в Чавдар и </a:t>
            </a:r>
            <a:r>
              <a:rPr lang="bg-BG" altLang="bg-BG" sz="1400" kern="1200" dirty="0" smtClean="0">
                <a:solidFill>
                  <a:srgbClr val="192145"/>
                </a:solidFill>
                <a:ea typeface="+mn-ea"/>
                <a:cs typeface="Arial"/>
              </a:rPr>
              <a:t>Челопеч, частна </a:t>
            </a:r>
            <a:r>
              <a:rPr lang="bg-BG" altLang="bg-BG" sz="1400" kern="1200" dirty="0">
                <a:solidFill>
                  <a:srgbClr val="192145"/>
                </a:solidFill>
                <a:ea typeface="+mn-ea"/>
                <a:cs typeface="Arial"/>
              </a:rPr>
              <a:t>английска езикова гимназия</a:t>
            </a:r>
            <a:r>
              <a:rPr lang="bg-BG" altLang="bg-BG" sz="1400" dirty="0"/>
              <a:t>; </a:t>
            </a: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5C1864F-95C3-4F9F-99EF-DB3A49ECE97A}" type="slidenum">
              <a:rPr lang="en-US" altLang="bg-BG">
                <a:solidFill>
                  <a:srgbClr val="898989"/>
                </a:solidFill>
              </a:rPr>
              <a:pPr>
                <a:spcBef>
                  <a:spcPct val="0"/>
                </a:spcBef>
              </a:pPr>
              <a:t>26</a:t>
            </a:fld>
            <a:endParaRPr lang="en-US" altLang="bg-BG">
              <a:solidFill>
                <a:srgbClr val="898989"/>
              </a:solidFill>
            </a:endParaRPr>
          </a:p>
        </p:txBody>
      </p:sp>
      <p:pic>
        <p:nvPicPr>
          <p:cNvPr id="35845" name="Pictur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9875" y="4268788"/>
            <a:ext cx="3516313" cy="208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1390650"/>
            <a:ext cx="2654300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bg-BG" smtClean="0"/>
              <a:t>Инвестиции в местната общност</a:t>
            </a:r>
            <a:endParaRPr lang="bg-BG"/>
          </a:p>
        </p:txBody>
      </p:sp>
      <p:sp>
        <p:nvSpPr>
          <p:cNvPr id="4" name="Rectangle 3"/>
          <p:cNvSpPr/>
          <p:nvPr/>
        </p:nvSpPr>
        <p:spPr>
          <a:xfrm>
            <a:off x="935038" y="2276475"/>
            <a:ext cx="4572000" cy="7000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1" indent="-342900" defTabSz="457200">
              <a:lnSpc>
                <a:spcPct val="130000"/>
              </a:lnSpc>
              <a:spcBef>
                <a:spcPct val="20000"/>
              </a:spcBef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4"/>
              </a:buBlip>
              <a:tabLst>
                <a:tab pos="719138" algn="l"/>
              </a:tabLst>
              <a:defRPr/>
            </a:pPr>
            <a:r>
              <a:rPr lang="bg-BG" altLang="bg-BG" sz="1600" b="1" dirty="0">
                <a:solidFill>
                  <a:srgbClr val="192145"/>
                </a:solidFill>
                <a:ea typeface="MS PGothic" panose="020B0600070205080204" pitchFamily="34" charset="-128"/>
                <a:cs typeface="Arial"/>
              </a:rPr>
              <a:t>Годишна инвестиционна програма за Челопеч, Чавдар и Златица</a:t>
            </a:r>
          </a:p>
        </p:txBody>
      </p:sp>
      <p:pic>
        <p:nvPicPr>
          <p:cNvPr id="35849" name="Picture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6925" y="2898775"/>
            <a:ext cx="3065463" cy="20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898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</p:spPr>
        <p:txBody>
          <a:bodyPr/>
          <a:lstStyle/>
          <a:p>
            <a:pPr>
              <a:defRPr/>
            </a:pPr>
            <a:r>
              <a:rPr lang="bg-BG"/>
              <a:t>закриване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>
          <a:xfrm>
            <a:off x="900113" y="1412875"/>
            <a:ext cx="7966075" cy="431800"/>
          </a:xfrm>
        </p:spPr>
        <p:txBody>
          <a:bodyPr/>
          <a:lstStyle/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  <a:tabLst>
                <a:tab pos="719138" algn="l"/>
              </a:tabLst>
              <a:defRPr/>
            </a:pPr>
            <a:r>
              <a:rPr lang="bg-BG" altLang="bg-BG" kern="1200" dirty="0" smtClean="0">
                <a:solidFill>
                  <a:srgbClr val="192145"/>
                </a:solidFill>
                <a:ea typeface="+mn-ea"/>
                <a:cs typeface="Arial"/>
              </a:rPr>
              <a:t>План </a:t>
            </a:r>
            <a:r>
              <a:rPr lang="bg-BG" altLang="bg-BG" kern="1200" dirty="0">
                <a:solidFill>
                  <a:srgbClr val="192145"/>
                </a:solidFill>
                <a:ea typeface="+mn-ea"/>
                <a:cs typeface="Arial"/>
              </a:rPr>
              <a:t>за инвестиции в развитието на местните общности 2020</a:t>
            </a:r>
          </a:p>
          <a:p>
            <a:pPr>
              <a:defRPr/>
            </a:pPr>
            <a:endParaRPr lang="bg-BG" altLang="bg-BG" dirty="0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495FB5D-2B33-4D1F-BD5D-C8A65847B5CB}" type="slidenum">
              <a:rPr lang="en-US" altLang="bg-BG">
                <a:solidFill>
                  <a:srgbClr val="898989"/>
                </a:solidFill>
              </a:rPr>
              <a:pPr>
                <a:spcBef>
                  <a:spcPct val="0"/>
                </a:spcBef>
              </a:pPr>
              <a:t>27</a:t>
            </a:fld>
            <a:endParaRPr lang="en-US" altLang="bg-BG">
              <a:solidFill>
                <a:srgbClr val="898989"/>
              </a:solidFill>
            </a:endParaRPr>
          </a:p>
        </p:txBody>
      </p:sp>
      <p:pic>
        <p:nvPicPr>
          <p:cNvPr id="37893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2730500"/>
            <a:ext cx="3459162" cy="230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4" name="Picture 2" descr="W:\16 Public Relations\Information materials\Presentations\Presentations 2015\Photos for Presentation\EVG_2405_smal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3150" y="2730500"/>
            <a:ext cx="3505200" cy="23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678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xfrm>
            <a:off x="898525" y="1412875"/>
            <a:ext cx="4325938" cy="796925"/>
          </a:xfrm>
        </p:spPr>
        <p:txBody>
          <a:bodyPr/>
          <a:lstStyle/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  <a:tabLst>
                <a:tab pos="719138" algn="l"/>
              </a:tabLst>
              <a:defRPr/>
            </a:pPr>
            <a:r>
              <a:rPr lang="bg-BG" altLang="bg-BG" b="1" kern="1200" dirty="0" err="1" smtClean="0">
                <a:solidFill>
                  <a:srgbClr val="192145"/>
                </a:solidFill>
                <a:ea typeface="+mn-ea"/>
                <a:cs typeface="Arial"/>
              </a:rPr>
              <a:t>Рекултивирани</a:t>
            </a:r>
            <a:r>
              <a:rPr lang="bg-BG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 терени около рудник Челопеч</a:t>
            </a:r>
            <a:endParaRPr lang="bg-BG" altLang="bg-BG" b="1" kern="1200" dirty="0">
              <a:solidFill>
                <a:srgbClr val="192145"/>
              </a:solidFill>
              <a:ea typeface="+mn-ea"/>
              <a:cs typeface="Arial"/>
            </a:endParaRPr>
          </a:p>
        </p:txBody>
      </p:sp>
      <p:sp>
        <p:nvSpPr>
          <p:cNvPr id="3993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1BFB8BC-D754-4FA7-9CDC-910C91C5D30B}" type="slidenum">
              <a:rPr lang="en-US" altLang="bg-BG">
                <a:solidFill>
                  <a:srgbClr val="898989"/>
                </a:solidFill>
              </a:rPr>
              <a:pPr>
                <a:spcBef>
                  <a:spcPct val="0"/>
                </a:spcBef>
              </a:pPr>
              <a:t>28</a:t>
            </a:fld>
            <a:endParaRPr lang="en-US" altLang="bg-BG">
              <a:solidFill>
                <a:srgbClr val="898989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1975" y="3862363"/>
            <a:ext cx="3514213" cy="24417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ontent Placeholder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1975" y="1341438"/>
            <a:ext cx="3276327" cy="2492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Content Placeholder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7369" y="2708920"/>
            <a:ext cx="4477350" cy="32153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4"/>
          <p:cNvSpPr txBox="1">
            <a:spLocks/>
          </p:cNvSpPr>
          <p:nvPr/>
        </p:nvSpPr>
        <p:spPr bwMode="auto">
          <a:xfrm>
            <a:off x="904875" y="333375"/>
            <a:ext cx="7850188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 kern="1200" cap="all" dirty="0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MS PGothic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MS PGothic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MS PGothic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MS PGothic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MS PGothic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A3B99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A3B99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A3B99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A3B99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bg-BG" smtClean="0"/>
              <a:t>Инвестиции в рекултивация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8536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Content Placeholder 2"/>
          <p:cNvSpPr>
            <a:spLocks noGrp="1"/>
          </p:cNvSpPr>
          <p:nvPr>
            <p:ph idx="1"/>
          </p:nvPr>
        </p:nvSpPr>
        <p:spPr>
          <a:xfrm>
            <a:off x="900113" y="1412875"/>
            <a:ext cx="6264275" cy="504825"/>
          </a:xfrm>
        </p:spPr>
        <p:txBody>
          <a:bodyPr/>
          <a:lstStyle/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3"/>
              </a:buBlip>
              <a:tabLst>
                <a:tab pos="719138" algn="l"/>
              </a:tabLst>
              <a:defRPr/>
            </a:pPr>
            <a:r>
              <a:rPr lang="bg-BG" alt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Тестове </a:t>
            </a:r>
            <a:r>
              <a:rPr lang="bg-BG" altLang="bg-BG" b="1" kern="1200" dirty="0">
                <a:solidFill>
                  <a:srgbClr val="192145"/>
                </a:solidFill>
                <a:ea typeface="+mn-ea"/>
                <a:cs typeface="Arial"/>
              </a:rPr>
              <a:t>за отглеждане на етерично-маслени култури</a:t>
            </a: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DC14DA9-83A6-4916-B023-57AC4AC43312}" type="slidenum">
              <a:rPr lang="en-US" altLang="bg-BG">
                <a:solidFill>
                  <a:srgbClr val="898989"/>
                </a:solidFill>
              </a:rPr>
              <a:pPr>
                <a:spcBef>
                  <a:spcPct val="0"/>
                </a:spcBef>
              </a:pPr>
              <a:t>29</a:t>
            </a:fld>
            <a:endParaRPr lang="en-US" altLang="bg-BG">
              <a:solidFill>
                <a:srgbClr val="898989"/>
              </a:solidFill>
            </a:endParaRPr>
          </a:p>
        </p:txBody>
      </p:sp>
      <p:pic>
        <p:nvPicPr>
          <p:cNvPr id="5" name="Picture 4" descr="W:\02 Environment\HSECR's Weekly Reports\FINALS Soil 29 may 2014\more pictures\IMG_087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5710" y="2780928"/>
            <a:ext cx="3634401" cy="2584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W:\02 Environment\HSECR's Weekly Reports\FINALS Soil 29 may 2014\more pictures\IMG_0878 - Copy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3423" y="2780928"/>
            <a:ext cx="3907451" cy="25582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4"/>
          <p:cNvSpPr txBox="1">
            <a:spLocks/>
          </p:cNvSpPr>
          <p:nvPr/>
        </p:nvSpPr>
        <p:spPr bwMode="auto">
          <a:xfrm>
            <a:off x="1046163" y="333375"/>
            <a:ext cx="785018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2800" b="1" kern="1200" cap="all" dirty="0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MS PGothic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MS PGothic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MS PGothic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MS PGothic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5E5E5D"/>
                </a:solidFill>
                <a:latin typeface="Arial Black" pitchFamily="34" charset="0"/>
                <a:ea typeface="MS PGothic" pitchFamily="34" charset="-128"/>
                <a:cs typeface="MS PGothic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A3B99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A3B99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A3B99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A3B99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bg-BG" smtClean="0"/>
              <a:t>Инвестиции в рекултивация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7405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404664"/>
            <a:ext cx="6660232" cy="1080120"/>
          </a:xfrm>
        </p:spPr>
        <p:txBody>
          <a:bodyPr>
            <a:normAutofit fontScale="90000"/>
          </a:bodyPr>
          <a:lstStyle/>
          <a:p>
            <a:pPr algn="l"/>
            <a:r>
              <a:rPr lang="bg-BG" dirty="0" smtClean="0"/>
              <a:t>Глобални тенденции 								1/4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Увеличаване на населението</a:t>
            </a:r>
          </a:p>
          <a:p>
            <a:r>
              <a:rPr lang="bg-BG" dirty="0" smtClean="0"/>
              <a:t>Нужда от ресурси</a:t>
            </a:r>
          </a:p>
          <a:p>
            <a:r>
              <a:rPr lang="bg-BG" dirty="0" smtClean="0"/>
              <a:t>Рециклиране + Циклична икономика</a:t>
            </a:r>
          </a:p>
          <a:p>
            <a:r>
              <a:rPr lang="bg-BG" dirty="0" smtClean="0"/>
              <a:t>Жизнен стандарт</a:t>
            </a:r>
          </a:p>
          <a:p>
            <a:pPr marL="342900" lvl="1" indent="0">
              <a:buNone/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98918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Content Placeholder 2"/>
          <p:cNvSpPr>
            <a:spLocks noGrp="1"/>
          </p:cNvSpPr>
          <p:nvPr>
            <p:ph idx="1"/>
          </p:nvPr>
        </p:nvSpPr>
        <p:spPr>
          <a:xfrm>
            <a:off x="900113" y="1412875"/>
            <a:ext cx="4824412" cy="5040313"/>
          </a:xfrm>
        </p:spPr>
        <p:txBody>
          <a:bodyPr/>
          <a:lstStyle/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2"/>
              </a:buBlip>
              <a:tabLst>
                <a:tab pos="719138" algn="l"/>
              </a:tabLst>
              <a:defRPr/>
            </a:pPr>
            <a:r>
              <a:rPr lang="bg-BG" altLang="bg-BG" kern="1200" dirty="0" smtClean="0">
                <a:solidFill>
                  <a:srgbClr val="192145"/>
                </a:solidFill>
                <a:ea typeface="+mn-ea"/>
                <a:cs typeface="Arial"/>
              </a:rPr>
              <a:t>Меморандум за разбирателство между Дружеството, Общината и Общински Съвет, с конкретни ангажименти;</a:t>
            </a:r>
          </a:p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2"/>
              </a:buBlip>
              <a:tabLst>
                <a:tab pos="719138" algn="l"/>
              </a:tabLst>
              <a:defRPr/>
            </a:pPr>
            <a:r>
              <a:rPr lang="bg-BG" altLang="bg-BG" kern="1200" dirty="0" smtClean="0">
                <a:solidFill>
                  <a:srgbClr val="192145"/>
                </a:solidFill>
                <a:ea typeface="+mn-ea"/>
                <a:cs typeface="Arial"/>
              </a:rPr>
              <a:t>Инициативи за:</a:t>
            </a:r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4227E2A-CCC0-460B-9FC2-C19D68925A28}" type="slidenum">
              <a:rPr lang="en-US" altLang="bg-BG">
                <a:solidFill>
                  <a:srgbClr val="898989"/>
                </a:solidFill>
              </a:rPr>
              <a:pPr>
                <a:spcBef>
                  <a:spcPct val="0"/>
                </a:spcBef>
              </a:pPr>
              <a:t>30</a:t>
            </a:fld>
            <a:endParaRPr lang="en-US" altLang="bg-BG">
              <a:solidFill>
                <a:srgbClr val="898989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bg-BG" smtClean="0"/>
              <a:t>Инвестиции в местната общност - Крумовград</a:t>
            </a:r>
            <a:endParaRPr lang="bg-BG"/>
          </a:p>
        </p:txBody>
      </p:sp>
      <p:pic>
        <p:nvPicPr>
          <p:cNvPr id="44037" name="Picture 9" descr="W:\96 DPM Krumovgrad\Operations Team\Community Relations\Memorandum of Understanding\DSC_117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1430338"/>
            <a:ext cx="3070225" cy="168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1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2852738"/>
            <a:ext cx="6840538" cy="3652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483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FCFC227-068E-42B2-8D30-D72995EF52A5}" type="slidenum">
              <a:rPr lang="en-US" altLang="bg-BG">
                <a:solidFill>
                  <a:srgbClr val="898989"/>
                </a:solidFill>
              </a:rPr>
              <a:pPr>
                <a:spcBef>
                  <a:spcPct val="0"/>
                </a:spcBef>
              </a:pPr>
              <a:t>31</a:t>
            </a:fld>
            <a:endParaRPr lang="en-US" altLang="bg-BG">
              <a:solidFill>
                <a:srgbClr val="898989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bg-BG" smtClean="0"/>
              <a:t>Инвестиции в ОПАЗВАНЕ НА ОКОЛНАТА СРЕДА - Крумовград</a:t>
            </a:r>
            <a:endParaRPr lang="bg-BG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900113" y="1412875"/>
            <a:ext cx="5543550" cy="3960813"/>
          </a:xfrm>
        </p:spPr>
        <p:txBody>
          <a:bodyPr/>
          <a:lstStyle/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2"/>
              </a:buBlip>
              <a:tabLst>
                <a:tab pos="719138" algn="l"/>
              </a:tabLst>
              <a:defRPr/>
            </a:pPr>
            <a:r>
              <a:rPr lang="bg-BG" b="1" kern="1200" dirty="0">
                <a:solidFill>
                  <a:srgbClr val="192145"/>
                </a:solidFill>
                <a:ea typeface="+mn-ea"/>
                <a:cs typeface="Arial"/>
              </a:rPr>
              <a:t>Приключена </a:t>
            </a:r>
            <a:r>
              <a:rPr lang="bg-BG" b="1" kern="1200" dirty="0" err="1">
                <a:solidFill>
                  <a:srgbClr val="192145"/>
                </a:solidFill>
                <a:ea typeface="+mn-ea"/>
                <a:cs typeface="Arial"/>
              </a:rPr>
              <a:t>релокация</a:t>
            </a:r>
            <a:r>
              <a:rPr lang="bg-BG" b="1" kern="1200" dirty="0">
                <a:solidFill>
                  <a:srgbClr val="192145"/>
                </a:solidFill>
                <a:ea typeface="+mn-ea"/>
                <a:cs typeface="Arial"/>
              </a:rPr>
              <a:t> </a:t>
            </a:r>
            <a:r>
              <a:rPr lang="bg-BG" kern="1200" dirty="0">
                <a:solidFill>
                  <a:srgbClr val="192145"/>
                </a:solidFill>
                <a:ea typeface="+mn-ea"/>
                <a:cs typeface="Arial"/>
              </a:rPr>
              <a:t>на защитени видове </a:t>
            </a:r>
            <a:r>
              <a:rPr lang="bg-BG" kern="1200" dirty="0" smtClean="0">
                <a:solidFill>
                  <a:srgbClr val="192145"/>
                </a:solidFill>
                <a:ea typeface="+mn-ea"/>
                <a:cs typeface="Arial"/>
              </a:rPr>
              <a:t>костенурки и изградена около 6 км защитна ограда за опазване на видовете;</a:t>
            </a:r>
            <a:endParaRPr lang="bg-BG" kern="1200" dirty="0">
              <a:solidFill>
                <a:srgbClr val="192145"/>
              </a:solidFill>
              <a:ea typeface="+mn-ea"/>
              <a:cs typeface="Arial"/>
            </a:endParaRPr>
          </a:p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2"/>
              </a:buBlip>
              <a:tabLst>
                <a:tab pos="719138" algn="l"/>
              </a:tabLst>
              <a:defRPr/>
            </a:pPr>
            <a:r>
              <a:rPr lang="bg-BG" b="1" kern="1200" dirty="0">
                <a:solidFill>
                  <a:srgbClr val="192145"/>
                </a:solidFill>
                <a:ea typeface="+mn-ea"/>
                <a:cs typeface="Arial"/>
              </a:rPr>
              <a:t>Прилагане на план за </a:t>
            </a:r>
            <a:r>
              <a:rPr lang="bg-BG" b="1" kern="1200" dirty="0" smtClean="0">
                <a:solidFill>
                  <a:srgbClr val="192145"/>
                </a:solidFill>
                <a:ea typeface="+mn-ea"/>
                <a:cs typeface="Arial"/>
              </a:rPr>
              <a:t>биоразнообразието</a:t>
            </a:r>
            <a:r>
              <a:rPr lang="bg-BG" kern="1200" dirty="0" smtClean="0">
                <a:solidFill>
                  <a:srgbClr val="192145"/>
                </a:solidFill>
                <a:ea typeface="+mn-ea"/>
                <a:cs typeface="Arial"/>
              </a:rPr>
              <a:t>;</a:t>
            </a:r>
            <a:endParaRPr lang="bg-BG" kern="1200" dirty="0">
              <a:solidFill>
                <a:srgbClr val="192145"/>
              </a:solidFill>
              <a:ea typeface="+mn-ea"/>
              <a:cs typeface="Arial"/>
            </a:endParaRPr>
          </a:p>
          <a:p>
            <a:pPr marL="342900" lvl="1" indent="-342900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Tx/>
              <a:buBlip>
                <a:blip r:embed="rId2"/>
              </a:buBlip>
              <a:tabLst>
                <a:tab pos="719138" algn="l"/>
              </a:tabLst>
              <a:defRPr/>
            </a:pPr>
            <a:r>
              <a:rPr lang="bg-BG" b="1" kern="1200" dirty="0">
                <a:solidFill>
                  <a:srgbClr val="192145"/>
                </a:solidFill>
                <a:ea typeface="+mn-ea"/>
                <a:cs typeface="Arial"/>
              </a:rPr>
              <a:t>Монтирано оборудване за мониторинг на въздух</a:t>
            </a:r>
            <a:r>
              <a:rPr lang="en-US" kern="1200" dirty="0">
                <a:solidFill>
                  <a:srgbClr val="192145"/>
                </a:solidFill>
                <a:ea typeface="+mn-ea"/>
                <a:cs typeface="Arial"/>
              </a:rPr>
              <a:t>: 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bg-BG" sz="1400" kern="1200" dirty="0">
                <a:solidFill>
                  <a:srgbClr val="192145"/>
                </a:solidFill>
                <a:cs typeface="Arial"/>
              </a:rPr>
              <a:t>В три населени места (ФПЧ);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bg-BG" sz="1400" kern="1200" dirty="0">
                <a:solidFill>
                  <a:srgbClr val="192145"/>
                </a:solidFill>
                <a:cs typeface="Arial"/>
              </a:rPr>
              <a:t>В осем населени места (отложен прах);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bg-BG" sz="1400" kern="1200" dirty="0">
                <a:solidFill>
                  <a:srgbClr val="192145"/>
                </a:solidFill>
                <a:cs typeface="Arial"/>
              </a:rPr>
              <a:t>Резултатите са достъпни онлайн на </a:t>
            </a:r>
            <a:r>
              <a:rPr lang="en-US" sz="1400" kern="1200" dirty="0">
                <a:solidFill>
                  <a:srgbClr val="192145"/>
                </a:solidFill>
                <a:cs typeface="Arial"/>
                <a:hlinkClick r:id="rId3"/>
              </a:rPr>
              <a:t>http://krumovgrad.webnoise.eu/</a:t>
            </a:r>
            <a:r>
              <a:rPr lang="bg-BG" sz="1400" kern="1200" dirty="0">
                <a:solidFill>
                  <a:srgbClr val="192145"/>
                </a:solidFill>
                <a:cs typeface="Arial"/>
              </a:rPr>
              <a:t>;</a:t>
            </a:r>
          </a:p>
          <a:p>
            <a:pPr lvl="1" defTabSz="457200" eaLnBrk="1" fontAlgn="auto" hangingPunct="1">
              <a:lnSpc>
                <a:spcPct val="130000"/>
              </a:lnSpc>
              <a:spcAft>
                <a:spcPts val="700"/>
              </a:spcAft>
              <a:buClr>
                <a:srgbClr val="B0851B"/>
              </a:buClr>
              <a:buSzPct val="110000"/>
              <a:buFont typeface="Wingdings" pitchFamily="2" charset="2"/>
              <a:buChar char="Ø"/>
              <a:tabLst>
                <a:tab pos="719138" algn="l"/>
              </a:tabLst>
              <a:defRPr/>
            </a:pPr>
            <a:r>
              <a:rPr lang="bg-BG" sz="1400" kern="1200" dirty="0">
                <a:solidFill>
                  <a:srgbClr val="192145"/>
                </a:solidFill>
                <a:cs typeface="Arial"/>
              </a:rPr>
              <a:t>Автоматична метеорологична станция.</a:t>
            </a:r>
            <a:endParaRPr lang="en-US" sz="1400" kern="1200" dirty="0">
              <a:solidFill>
                <a:srgbClr val="192145"/>
              </a:solidFill>
              <a:cs typeface="Arial"/>
            </a:endParaRPr>
          </a:p>
          <a:p>
            <a:pPr>
              <a:defRPr/>
            </a:pPr>
            <a:endParaRPr lang="bg-BG" sz="1600" dirty="0"/>
          </a:p>
        </p:txBody>
      </p:sp>
      <p:pic>
        <p:nvPicPr>
          <p:cNvPr id="8" name="Picture 7" descr="Description: C:\Users\Ivan T. Ivanov\Desktop\Kladenec\Izgrev deposited dus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755436"/>
            <a:ext cx="2719388" cy="20431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2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5238" y="4799013"/>
            <a:ext cx="2341562" cy="163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6738" name="Picture 2" descr="W:\96 DPM Krumovgrad\Environmental\Projects\Kostenurki\Pics\Volunteers_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1340768"/>
            <a:ext cx="2215332" cy="14829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215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bg-BG"/>
              <a:t>Успяваме, защото ни е грижа!</a:t>
            </a:r>
          </a:p>
        </p:txBody>
      </p:sp>
      <p:sp>
        <p:nvSpPr>
          <p:cNvPr id="46083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defRPr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6B6B6B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7D6673F-BE55-48D5-A4E3-31BFB5CC2B3B}" type="slidenum">
              <a:rPr lang="en-US" altLang="bg-BG">
                <a:solidFill>
                  <a:srgbClr val="898989"/>
                </a:solidFill>
              </a:rPr>
              <a:pPr>
                <a:spcBef>
                  <a:spcPct val="0"/>
                </a:spcBef>
              </a:pPr>
              <a:t>32</a:t>
            </a:fld>
            <a:endParaRPr lang="en-US" altLang="bg-BG">
              <a:solidFill>
                <a:srgbClr val="898989"/>
              </a:solidFill>
            </a:endParaRPr>
          </a:p>
        </p:txBody>
      </p:sp>
      <p:pic>
        <p:nvPicPr>
          <p:cNvPr id="46084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3662363"/>
            <a:ext cx="2663825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85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13" y="3649663"/>
            <a:ext cx="2684462" cy="178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86" name="Picture 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3649663"/>
            <a:ext cx="2374900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87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6475" y="1450975"/>
            <a:ext cx="2438400" cy="162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8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02025" y="1449388"/>
            <a:ext cx="2438400" cy="1622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89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1450975"/>
            <a:ext cx="2438400" cy="162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216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91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1450" y="260350"/>
            <a:ext cx="3343275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project colaje &amp;new fabri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3573463"/>
            <a:ext cx="7993062" cy="251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4" name="Picture 29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6308725"/>
            <a:ext cx="28082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539750" y="2006600"/>
            <a:ext cx="8072438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3600" b="1" smtClean="0">
                <a:solidFill>
                  <a:srgbClr val="990000"/>
                </a:solidFill>
                <a:latin typeface="Garamond" panose="02020404030301010803" pitchFamily="18" charset="0"/>
              </a:rPr>
              <a:t>ПОДКРЕПАТА ЗА РОДНИЯ КРАЙ</a:t>
            </a:r>
            <a:r>
              <a:rPr lang="bg-BG" altLang="bg-BG" sz="3200" b="1" smtClean="0">
                <a:solidFill>
                  <a:srgbClr val="990000"/>
                </a:solidFill>
                <a:latin typeface="Garamond" panose="02020404030301010803" pitchFamily="18" charset="0"/>
              </a:rPr>
              <a:t>– СПОДЕЛЕНО ПАРТНЬОРСТВО, СПОДЕЛЕНИ ЦЕННОСТИ</a:t>
            </a:r>
          </a:p>
        </p:txBody>
      </p:sp>
    </p:spTree>
    <p:extLst>
      <p:ext uri="{BB962C8B-B14F-4D97-AF65-F5344CB8AC3E}">
        <p14:creationId xmlns:p14="http://schemas.microsoft.com/office/powerpoint/2010/main" val="232081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pPr eaLnBrk="1" hangingPunct="1"/>
            <a:r>
              <a:rPr lang="bg-BG" altLang="bg-BG" sz="1600" smtClean="0"/>
              <a:t/>
            </a:r>
            <a:br>
              <a:rPr lang="bg-BG" altLang="bg-BG" sz="1600" smtClean="0"/>
            </a:br>
            <a:r>
              <a:rPr lang="bg-BG" altLang="bg-BG" sz="1800" smtClean="0"/>
              <a:t/>
            </a:r>
            <a:br>
              <a:rPr lang="bg-BG" altLang="bg-BG" sz="1800" smtClean="0"/>
            </a:br>
            <a:endParaRPr lang="en-US" altLang="bg-BG" sz="3800" smtClean="0">
              <a:solidFill>
                <a:schemeClr val="tx1"/>
              </a:solidFill>
            </a:endParaRPr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bg-BG" altLang="bg-BG" sz="1800" smtClean="0">
              <a:solidFill>
                <a:srgbClr val="000000"/>
              </a:solidFill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84200" y="2420938"/>
            <a:ext cx="8074025" cy="4103687"/>
          </a:xfrm>
        </p:spPr>
        <p:txBody>
          <a:bodyPr/>
          <a:lstStyle/>
          <a:p>
            <a:pPr marL="0" indent="0" algn="just" eaLnBrk="1" hangingPunct="1">
              <a:buFont typeface="Wingdings" panose="05000000000000000000" pitchFamily="2" charset="2"/>
              <a:buNone/>
            </a:pPr>
            <a:r>
              <a:rPr lang="bg-BG" altLang="bg-BG" sz="2400" b="1" smtClean="0">
                <a:latin typeface="Garamond" panose="02020404030301010803" pitchFamily="18" charset="0"/>
              </a:rPr>
              <a:t>За нас развитието на Панагюрище и Панагюрския край е осъзната кауза, споделяна от екипа на дружеството. Тази кауза следваме, като се уповаваме на традиционните национални добродетели, фирмените принципи и общочовешките ценности, които са в основата на нашата фирмена политика.</a:t>
            </a:r>
            <a:r>
              <a:rPr lang="en-US" altLang="bg-BG" sz="2400" b="1" smtClean="0">
                <a:latin typeface="Garamond" panose="02020404030301010803" pitchFamily="18" charset="0"/>
              </a:rPr>
              <a:t> </a:t>
            </a:r>
            <a:r>
              <a:rPr lang="bg-BG" altLang="bg-BG" sz="2400" b="1" smtClean="0">
                <a:latin typeface="Garamond" panose="02020404030301010803" pitchFamily="18" charset="0"/>
              </a:rPr>
              <a:t>Партньорството ни с община, институции, неправителствени организации, творчески обединения и граждани  е ефективно, защото над 97% от екипа ни е съставен от жители на общината и региона. </a:t>
            </a: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00013" y="57150"/>
            <a:ext cx="9043987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„Каузата Панагюрище” </a:t>
            </a:r>
            <a:endParaRPr lang="en-US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и споделените ценности</a:t>
            </a:r>
          </a:p>
        </p:txBody>
      </p:sp>
      <p:grpSp>
        <p:nvGrpSpPr>
          <p:cNvPr id="7174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7175" name="Picture 1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6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52833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CDC0736-ADC1-45D4-AFF7-126D41E967E1}" type="slidenum">
              <a:rPr lang="en-US" altLang="en-US" sz="120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US" altLang="en-US" sz="12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9219" name="Rectangle 7"/>
          <p:cNvSpPr>
            <a:spLocks noChangeArrowheads="1"/>
          </p:cNvSpPr>
          <p:nvPr/>
        </p:nvSpPr>
        <p:spPr bwMode="auto">
          <a:xfrm>
            <a:off x="611188" y="2060575"/>
            <a:ext cx="7848600" cy="390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</a:pPr>
            <a:r>
              <a:rPr lang="bg-BG" altLang="bg-BG" sz="3200" b="1" smtClean="0">
                <a:solidFill>
                  <a:srgbClr val="990000"/>
                </a:solidFill>
                <a:latin typeface="Garamond" panose="02020404030301010803" pitchFamily="18" charset="0"/>
              </a:rPr>
              <a:t>Мисия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</a:pPr>
            <a:r>
              <a:rPr lang="bg-BG" altLang="bg-BG" sz="2400" b="1" smtClean="0">
                <a:solidFill>
                  <a:srgbClr val="000000"/>
                </a:solidFill>
                <a:latin typeface="Garamond" panose="02020404030301010803" pitchFamily="18" charset="0"/>
              </a:rPr>
              <a:t>„Асарел-Медет”АД е основен фактор и двигател за социално-икономическото развитие и облика на община Панагюрище  и </a:t>
            </a:r>
            <a:r>
              <a:rPr lang="en-US" altLang="bg-BG" sz="2400" b="1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  <a:r>
              <a:rPr lang="bg-BG" altLang="bg-BG" sz="2400" b="1" smtClean="0">
                <a:solidFill>
                  <a:srgbClr val="000000"/>
                </a:solidFill>
                <a:latin typeface="Garamond" panose="02020404030301010803" pitchFamily="18" charset="0"/>
              </a:rPr>
              <a:t>Пазарджишка област.  </a:t>
            </a:r>
            <a:endParaRPr lang="en-US" altLang="bg-BG" sz="2400" b="1" smtClean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</a:pPr>
            <a:r>
              <a:rPr lang="bg-BG" altLang="bg-BG" sz="2400" smtClean="0">
                <a:solidFill>
                  <a:srgbClr val="000000"/>
                </a:solidFill>
                <a:latin typeface="Garamond" panose="02020404030301010803" pitchFamily="18" charset="0"/>
              </a:rPr>
              <a:t>Има </a:t>
            </a:r>
            <a:r>
              <a:rPr lang="bg-BG" altLang="bg-BG" sz="2400" b="1" smtClean="0">
                <a:solidFill>
                  <a:srgbClr val="000000"/>
                </a:solidFill>
                <a:latin typeface="Garamond" panose="02020404030301010803" pitchFamily="18" charset="0"/>
              </a:rPr>
              <a:t>структуроопределящо значение </a:t>
            </a:r>
            <a:r>
              <a:rPr lang="bg-BG" altLang="bg-BG" sz="2400" smtClean="0">
                <a:solidFill>
                  <a:srgbClr val="000000"/>
                </a:solidFill>
                <a:latin typeface="Garamond" panose="02020404030301010803" pitchFamily="18" charset="0"/>
              </a:rPr>
              <a:t>за българската икономика със значим принос за брутния вътрешен продукт на страната.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</a:pPr>
            <a:r>
              <a:rPr lang="bg-BG" altLang="bg-BG" sz="2400" smtClean="0">
                <a:solidFill>
                  <a:srgbClr val="000000"/>
                </a:solidFill>
                <a:latin typeface="Garamond" panose="02020404030301010803" pitchFamily="18" charset="0"/>
              </a:rPr>
              <a:t>От създаването си през 1964 г. компанията традиционно е </a:t>
            </a:r>
            <a:r>
              <a:rPr lang="bg-BG" altLang="bg-BG" sz="2400" b="1" smtClean="0">
                <a:solidFill>
                  <a:srgbClr val="000000"/>
                </a:solidFill>
                <a:latin typeface="Garamond" panose="02020404030301010803" pitchFamily="18" charset="0"/>
              </a:rPr>
              <a:t>пионер в бранша </a:t>
            </a:r>
            <a:r>
              <a:rPr lang="bg-BG" altLang="bg-BG" sz="2400" smtClean="0">
                <a:solidFill>
                  <a:srgbClr val="000000"/>
                </a:solidFill>
                <a:latin typeface="Garamond" panose="02020404030301010803" pitchFamily="18" charset="0"/>
              </a:rPr>
              <a:t>по внедряването на нова техника и технологии и е еталон за висока фирмена култура. </a:t>
            </a:r>
            <a:endParaRPr lang="en-US" altLang="bg-BG" sz="2400" smtClean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79613" y="1196975"/>
            <a:ext cx="6192837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Лидер в българския рудодобив</a:t>
            </a:r>
          </a:p>
        </p:txBody>
      </p:sp>
      <p:grpSp>
        <p:nvGrpSpPr>
          <p:cNvPr id="9221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9222" name="Picture 1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3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0721510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4988" y="2533650"/>
            <a:ext cx="8074025" cy="3844925"/>
          </a:xfrm>
        </p:spPr>
        <p:txBody>
          <a:bodyPr/>
          <a:lstStyle/>
          <a:p>
            <a:pPr marL="0" indent="0" algn="ctr" eaLnBrk="1" hangingPunct="1">
              <a:buFont typeface="Wingdings" panose="05000000000000000000" pitchFamily="2" charset="2"/>
              <a:buNone/>
            </a:pPr>
            <a:r>
              <a:rPr lang="bg-BG" altLang="bg-BG" b="1" smtClean="0">
                <a:solidFill>
                  <a:srgbClr val="990000"/>
                </a:solidFill>
                <a:latin typeface="Garamond" panose="02020404030301010803" pitchFamily="18" charset="0"/>
              </a:rPr>
              <a:t>Визия</a:t>
            </a:r>
          </a:p>
          <a:p>
            <a:pPr marL="0" indent="0" algn="just">
              <a:buFont typeface="Wingdings" panose="05000000000000000000" pitchFamily="2" charset="2"/>
              <a:buNone/>
            </a:pPr>
            <a:r>
              <a:rPr lang="bg-BG" altLang="bg-BG" sz="2800" b="1" smtClean="0">
                <a:latin typeface="Garamond" panose="02020404030301010803" pitchFamily="18" charset="0"/>
              </a:rPr>
              <a:t>Динамично, успешно и устойчиво корпоративно развитие с фокус върху добрите традиции, инициативата, иновациите и екологията. </a:t>
            </a:r>
          </a:p>
          <a:p>
            <a:pPr marL="0" indent="0" algn="just">
              <a:buFont typeface="Wingdings" panose="05000000000000000000" pitchFamily="2" charset="2"/>
              <a:buNone/>
            </a:pPr>
            <a:r>
              <a:rPr lang="bg-BG" altLang="bg-BG" sz="2400" smtClean="0">
                <a:latin typeface="Garamond" panose="02020404030301010803" pitchFamily="18" charset="0"/>
              </a:rPr>
              <a:t>Компанията ще утвърждава и занапред лидерските си позиции в минния бранш в страната и чужбина, като внедрява и сама създава най-добрите производствени и управленски практики.</a:t>
            </a: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bg-BG" altLang="bg-BG" sz="1800" smtClean="0">
              <a:solidFill>
                <a:srgbClr val="000000"/>
              </a:solidFill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438150"/>
            <a:ext cx="91440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Лидер в българския рудодобив</a:t>
            </a:r>
          </a:p>
        </p:txBody>
      </p:sp>
      <p:grpSp>
        <p:nvGrpSpPr>
          <p:cNvPr id="10245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10246" name="Picture 1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7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7129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pPr eaLnBrk="1" hangingPunct="1"/>
            <a:r>
              <a:rPr lang="bg-BG" altLang="bg-BG" sz="1600" smtClean="0"/>
              <a:t/>
            </a:r>
            <a:br>
              <a:rPr lang="bg-BG" altLang="bg-BG" sz="1600" smtClean="0"/>
            </a:br>
            <a:r>
              <a:rPr lang="bg-BG" altLang="bg-BG" sz="1800" smtClean="0"/>
              <a:t/>
            </a:r>
            <a:br>
              <a:rPr lang="bg-BG" altLang="bg-BG" sz="1800" smtClean="0"/>
            </a:br>
            <a:endParaRPr lang="en-US" altLang="bg-BG" sz="3800" smtClean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79388" y="2276475"/>
            <a:ext cx="8785225" cy="3529013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Clr>
                <a:srgbClr val="990000"/>
              </a:buClr>
              <a:buSzPct val="111000"/>
              <a:buFont typeface="Wingdings" panose="05000000000000000000" pitchFamily="2" charset="2"/>
              <a:buNone/>
            </a:pPr>
            <a:r>
              <a:rPr lang="bg-BG" altLang="bg-BG" sz="2800" b="1" smtClean="0">
                <a:latin typeface="Garamond" panose="02020404030301010803" pitchFamily="18" charset="0"/>
              </a:rPr>
              <a:t> Девизът  ни </a:t>
            </a:r>
          </a:p>
          <a:p>
            <a:pPr marL="0" indent="0"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bg-BG" altLang="bg-BG" sz="2800" b="1" smtClean="0">
                <a:solidFill>
                  <a:srgbClr val="990000"/>
                </a:solidFill>
                <a:latin typeface="Garamond" panose="02020404030301010803" pitchFamily="18" charset="0"/>
              </a:rPr>
              <a:t>„От природата - за хората,  от хората - за природата”</a:t>
            </a:r>
            <a:r>
              <a:rPr lang="bg-BG" altLang="bg-BG" sz="2800" smtClean="0">
                <a:solidFill>
                  <a:srgbClr val="990000"/>
                </a:solidFill>
                <a:latin typeface="Garamond" panose="02020404030301010803" pitchFamily="18" charset="0"/>
              </a:rPr>
              <a:t> </a:t>
            </a:r>
            <a:r>
              <a:rPr lang="bg-BG" altLang="bg-BG" sz="2800" smtClean="0">
                <a:latin typeface="Garamond" panose="02020404030301010803" pitchFamily="18" charset="0"/>
              </a:rPr>
              <a:t>олицетворява дълбоко осъзнатото разбиране  за неразривната и жизненоважна взаимозависимост  между човека и природата.</a:t>
            </a:r>
          </a:p>
          <a:p>
            <a:pPr marL="0" indent="0"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bg-BG" altLang="bg-BG" sz="2800" b="1" smtClean="0">
                <a:latin typeface="Garamond" panose="02020404030301010803" pitchFamily="18" charset="0"/>
              </a:rPr>
              <a:t>Фирменото мото</a:t>
            </a:r>
            <a:r>
              <a:rPr lang="bg-BG" altLang="bg-BG" sz="2800" smtClean="0">
                <a:latin typeface="Garamond" panose="02020404030301010803" pitchFamily="18" charset="0"/>
              </a:rPr>
              <a:t> </a:t>
            </a:r>
          </a:p>
          <a:p>
            <a:pPr marL="0" indent="0"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bg-BG" altLang="bg-BG" sz="2800" b="1" smtClean="0">
                <a:solidFill>
                  <a:srgbClr val="990000"/>
                </a:solidFill>
                <a:latin typeface="Garamond" panose="02020404030301010803" pitchFamily="18" charset="0"/>
              </a:rPr>
              <a:t>„Да тръгнем първи, означава да тръгнем навреме”</a:t>
            </a:r>
            <a:r>
              <a:rPr lang="bg-BG" altLang="bg-BG" sz="2800" smtClean="0">
                <a:solidFill>
                  <a:srgbClr val="990000"/>
                </a:solidFill>
                <a:latin typeface="Garamond" panose="02020404030301010803" pitchFamily="18" charset="0"/>
              </a:rPr>
              <a:t> </a:t>
            </a:r>
          </a:p>
          <a:p>
            <a:pPr marL="0" indent="0"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bg-BG" altLang="bg-BG" sz="2800" smtClean="0">
                <a:latin typeface="Garamond" panose="02020404030301010803" pitchFamily="18" charset="0"/>
              </a:rPr>
              <a:t>отразява съвременното разбиране за иновативна компания.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bg-BG" altLang="bg-BG" sz="1800" smtClean="0">
              <a:solidFill>
                <a:srgbClr val="000000"/>
              </a:solidFill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804863"/>
            <a:ext cx="9144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Лидер в българския рудодобив</a:t>
            </a:r>
          </a:p>
        </p:txBody>
      </p:sp>
      <p:grpSp>
        <p:nvGrpSpPr>
          <p:cNvPr id="12294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12295" name="Picture 1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6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8218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46075" y="927100"/>
            <a:ext cx="8353425" cy="1139825"/>
          </a:xfrm>
        </p:spPr>
        <p:txBody>
          <a:bodyPr/>
          <a:lstStyle/>
          <a:p>
            <a:pPr eaLnBrk="1" hangingPunct="1"/>
            <a:r>
              <a:rPr lang="bg-BG" altLang="bg-BG" sz="1600" smtClean="0"/>
              <a:t/>
            </a:r>
            <a:br>
              <a:rPr lang="bg-BG" altLang="bg-BG" sz="1600" smtClean="0"/>
            </a:br>
            <a:r>
              <a:rPr lang="bg-BG" altLang="bg-BG" sz="1800" smtClean="0"/>
              <a:t/>
            </a:r>
            <a:br>
              <a:rPr lang="bg-BG" altLang="bg-BG" sz="1800" smtClean="0"/>
            </a:br>
            <a:endParaRPr lang="en-US" altLang="bg-BG" sz="3800" smtClean="0">
              <a:solidFill>
                <a:schemeClr val="tx1"/>
              </a:solidFill>
            </a:endParaRP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bg-BG" altLang="bg-BG" sz="1800" smtClean="0">
              <a:solidFill>
                <a:srgbClr val="000000"/>
              </a:solidFill>
            </a:endParaRPr>
          </a:p>
        </p:txBody>
      </p:sp>
      <p:sp>
        <p:nvSpPr>
          <p:cNvPr id="14340" name="Rectangle 7"/>
          <p:cNvSpPr>
            <a:spLocks noChangeArrowheads="1"/>
          </p:cNvSpPr>
          <p:nvPr/>
        </p:nvSpPr>
        <p:spPr bwMode="auto">
          <a:xfrm>
            <a:off x="468313" y="1893888"/>
            <a:ext cx="8675687" cy="44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Aft>
                <a:spcPct val="0"/>
              </a:spcAft>
              <a:buClr>
                <a:srgbClr val="CC9900"/>
              </a:buClr>
              <a:buFontTx/>
              <a:buNone/>
            </a:pPr>
            <a:r>
              <a:rPr lang="bg-BG" altLang="bg-BG" sz="2400" b="1" smtClean="0">
                <a:solidFill>
                  <a:srgbClr val="000000"/>
                </a:solidFill>
                <a:latin typeface="Garamond" panose="02020404030301010803" pitchFamily="18" charset="0"/>
              </a:rPr>
              <a:t>Първи в българската тежка индустрия</a:t>
            </a:r>
            <a:r>
              <a:rPr lang="bg-BG" altLang="bg-BG" sz="2400" smtClean="0">
                <a:solidFill>
                  <a:srgbClr val="000000"/>
                </a:solidFill>
                <a:latin typeface="Garamond" panose="02020404030301010803" pitchFamily="18" charset="0"/>
              </a:rPr>
              <a:t> внедрихме </a:t>
            </a:r>
          </a:p>
          <a:p>
            <a:pPr fontAlgn="base">
              <a:spcAft>
                <a:spcPct val="0"/>
              </a:spcAft>
              <a:buClr>
                <a:srgbClr val="CC9900"/>
              </a:buClr>
              <a:buFontTx/>
              <a:buNone/>
            </a:pPr>
            <a:r>
              <a:rPr lang="bg-BG" altLang="bg-BG" sz="2400" smtClean="0">
                <a:solidFill>
                  <a:srgbClr val="000000"/>
                </a:solidFill>
                <a:latin typeface="Garamond" panose="02020404030301010803" pitchFamily="18" charset="0"/>
              </a:rPr>
              <a:t>Интегрирана система за управление:</a:t>
            </a:r>
          </a:p>
          <a:p>
            <a:pPr fontAlgn="base">
              <a:spcAft>
                <a:spcPct val="0"/>
              </a:spcAft>
              <a:buClr>
                <a:srgbClr val="CC9900"/>
              </a:buClr>
              <a:buFontTx/>
              <a:buNone/>
            </a:pPr>
            <a:endParaRPr lang="bg-BG" altLang="bg-BG" sz="900" noProof="1" smtClean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fontAlgn="base">
              <a:spcAft>
                <a:spcPct val="0"/>
              </a:spcAft>
              <a:buClr>
                <a:srgbClr val="CC9900"/>
              </a:buClr>
              <a:buFont typeface="Wingdings" panose="05000000000000000000" pitchFamily="2" charset="2"/>
              <a:buNone/>
            </a:pPr>
            <a:r>
              <a:rPr lang="bg-BG" altLang="bg-BG" sz="2400" b="1" noProof="1" smtClean="0">
                <a:solidFill>
                  <a:srgbClr val="000000"/>
                </a:solidFill>
                <a:latin typeface="Garamond" panose="02020404030301010803" pitchFamily="18" charset="0"/>
              </a:rPr>
              <a:t>1999 г</a:t>
            </a:r>
            <a:r>
              <a:rPr lang="bg-BG" altLang="bg-BG" sz="1000" b="1" noProof="1" smtClean="0">
                <a:solidFill>
                  <a:srgbClr val="000000"/>
                </a:solidFill>
                <a:latin typeface="Garamond" panose="02020404030301010803" pitchFamily="18" charset="0"/>
              </a:rPr>
              <a:t>.</a:t>
            </a:r>
            <a:r>
              <a:rPr lang="bg-BG" altLang="bg-BG" sz="2400" noProof="1" smtClean="0">
                <a:solidFill>
                  <a:srgbClr val="000000"/>
                </a:solidFill>
                <a:latin typeface="Garamond" panose="02020404030301010803" pitchFamily="18" charset="0"/>
              </a:rPr>
              <a:t> - </a:t>
            </a:r>
            <a:r>
              <a:rPr lang="en-US" altLang="bg-BG" sz="2400" b="1" noProof="1" smtClean="0">
                <a:solidFill>
                  <a:srgbClr val="990000"/>
                </a:solidFill>
                <a:latin typeface="Garamond" panose="02020404030301010803" pitchFamily="18" charset="0"/>
              </a:rPr>
              <a:t>ISO 9</a:t>
            </a:r>
            <a:r>
              <a:rPr lang="bg-BG" altLang="bg-BG" sz="2400" b="1" smtClean="0">
                <a:solidFill>
                  <a:srgbClr val="990000"/>
                </a:solidFill>
                <a:latin typeface="Garamond" panose="02020404030301010803" pitchFamily="18" charset="0"/>
              </a:rPr>
              <a:t> </a:t>
            </a:r>
            <a:r>
              <a:rPr lang="bg-BG" altLang="bg-BG" sz="2400" b="1" noProof="1" smtClean="0">
                <a:solidFill>
                  <a:srgbClr val="990000"/>
                </a:solidFill>
                <a:latin typeface="Garamond" panose="02020404030301010803" pitchFamily="18" charset="0"/>
              </a:rPr>
              <a:t>001</a:t>
            </a:r>
            <a:r>
              <a:rPr lang="bg-BG" altLang="bg-BG" sz="2400" noProof="1" smtClean="0">
                <a:solidFill>
                  <a:srgbClr val="990000"/>
                </a:solidFill>
                <a:latin typeface="Garamond" panose="02020404030301010803" pitchFamily="18" charset="0"/>
              </a:rPr>
              <a:t> </a:t>
            </a:r>
            <a:r>
              <a:rPr lang="bg-BG" altLang="bg-BG" sz="2400" noProof="1" smtClean="0">
                <a:solidFill>
                  <a:srgbClr val="000000"/>
                </a:solidFill>
                <a:latin typeface="Garamond" panose="02020404030301010803" pitchFamily="18" charset="0"/>
              </a:rPr>
              <a:t>за управление на качеството</a:t>
            </a:r>
            <a:r>
              <a:rPr lang="bg-BG" altLang="bg-BG" sz="2400" smtClean="0">
                <a:solidFill>
                  <a:srgbClr val="000000"/>
                </a:solidFill>
                <a:latin typeface="Garamond" panose="02020404030301010803" pitchFamily="18" charset="0"/>
              </a:rPr>
              <a:t>:                              </a:t>
            </a:r>
            <a:r>
              <a:rPr lang="bg-BG" altLang="bg-BG" sz="2400" b="1" u="sng" noProof="1" smtClean="0">
                <a:solidFill>
                  <a:srgbClr val="000000"/>
                </a:solidFill>
                <a:latin typeface="Garamond" panose="02020404030301010803" pitchFamily="18" charset="0"/>
              </a:rPr>
              <a:t>първи в</a:t>
            </a:r>
            <a:r>
              <a:rPr lang="en-US" altLang="bg-BG" sz="2400" b="1" u="sng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  <a:r>
              <a:rPr lang="bg-BG" altLang="bg-BG" sz="2400" b="1" u="sng" smtClean="0">
                <a:solidFill>
                  <a:srgbClr val="000000"/>
                </a:solidFill>
                <a:latin typeface="Garamond" panose="02020404030301010803" pitchFamily="18" charset="0"/>
              </a:rPr>
              <a:t>българския минен бранш</a:t>
            </a:r>
            <a:endParaRPr lang="bg-BG" altLang="bg-BG" sz="1800" smtClean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fontAlgn="base">
              <a:spcAft>
                <a:spcPct val="0"/>
              </a:spcAft>
              <a:buClr>
                <a:srgbClr val="CC9900"/>
              </a:buClr>
              <a:buSzTx/>
              <a:buFont typeface="Wingdings" panose="05000000000000000000" pitchFamily="2" charset="2"/>
              <a:buNone/>
            </a:pPr>
            <a:endParaRPr lang="bg-BG" altLang="bg-BG" sz="900" b="1" noProof="1" smtClean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fontAlgn="base">
              <a:spcAft>
                <a:spcPct val="0"/>
              </a:spcAft>
              <a:buClr>
                <a:srgbClr val="CC9900"/>
              </a:buClr>
              <a:buSzTx/>
              <a:buFont typeface="Wingdings" panose="05000000000000000000" pitchFamily="2" charset="2"/>
              <a:buNone/>
            </a:pPr>
            <a:r>
              <a:rPr lang="bg-BG" altLang="bg-BG" sz="2400" b="1" noProof="1" smtClean="0">
                <a:solidFill>
                  <a:srgbClr val="000000"/>
                </a:solidFill>
                <a:latin typeface="Garamond" panose="02020404030301010803" pitchFamily="18" charset="0"/>
              </a:rPr>
              <a:t>200</a:t>
            </a:r>
            <a:r>
              <a:rPr lang="bg-BG" altLang="bg-BG" sz="2400" b="1" smtClean="0">
                <a:solidFill>
                  <a:srgbClr val="000000"/>
                </a:solidFill>
                <a:latin typeface="Garamond" panose="02020404030301010803" pitchFamily="18" charset="0"/>
              </a:rPr>
              <a:t>2</a:t>
            </a:r>
            <a:r>
              <a:rPr lang="bg-BG" altLang="bg-BG" sz="2400" b="1" noProof="1" smtClean="0">
                <a:solidFill>
                  <a:srgbClr val="000000"/>
                </a:solidFill>
                <a:latin typeface="Garamond" panose="02020404030301010803" pitchFamily="18" charset="0"/>
              </a:rPr>
              <a:t> г</a:t>
            </a:r>
            <a:r>
              <a:rPr lang="bg-BG" altLang="bg-BG" sz="1000" noProof="1" smtClean="0">
                <a:solidFill>
                  <a:srgbClr val="000000"/>
                </a:solidFill>
                <a:latin typeface="Garamond" panose="02020404030301010803" pitchFamily="18" charset="0"/>
              </a:rPr>
              <a:t>.</a:t>
            </a:r>
            <a:r>
              <a:rPr lang="bg-BG" altLang="bg-BG" sz="2400" noProof="1" smtClean="0">
                <a:solidFill>
                  <a:srgbClr val="000000"/>
                </a:solidFill>
                <a:latin typeface="Garamond" panose="02020404030301010803" pitchFamily="18" charset="0"/>
              </a:rPr>
              <a:t> - </a:t>
            </a:r>
            <a:r>
              <a:rPr lang="en-US" altLang="bg-BG" sz="2400" b="1" noProof="1" smtClean="0">
                <a:solidFill>
                  <a:srgbClr val="990000"/>
                </a:solidFill>
                <a:latin typeface="Garamond" panose="02020404030301010803" pitchFamily="18" charset="0"/>
              </a:rPr>
              <a:t>ISO 14</a:t>
            </a:r>
            <a:r>
              <a:rPr lang="bg-BG" altLang="bg-BG" sz="2400" b="1" smtClean="0">
                <a:solidFill>
                  <a:srgbClr val="990000"/>
                </a:solidFill>
                <a:latin typeface="Garamond" panose="02020404030301010803" pitchFamily="18" charset="0"/>
              </a:rPr>
              <a:t> </a:t>
            </a:r>
            <a:r>
              <a:rPr lang="bg-BG" altLang="bg-BG" sz="2400" b="1" noProof="1" smtClean="0">
                <a:solidFill>
                  <a:srgbClr val="990000"/>
                </a:solidFill>
                <a:latin typeface="Garamond" panose="02020404030301010803" pitchFamily="18" charset="0"/>
              </a:rPr>
              <a:t>001</a:t>
            </a:r>
            <a:r>
              <a:rPr lang="bg-BG" altLang="bg-BG" sz="2400" noProof="1" smtClean="0">
                <a:solidFill>
                  <a:srgbClr val="990000"/>
                </a:solidFill>
                <a:latin typeface="Garamond" panose="02020404030301010803" pitchFamily="18" charset="0"/>
              </a:rPr>
              <a:t> </a:t>
            </a:r>
            <a:r>
              <a:rPr lang="bg-BG" altLang="bg-BG" sz="2400" noProof="1" smtClean="0">
                <a:solidFill>
                  <a:srgbClr val="000000"/>
                </a:solidFill>
                <a:latin typeface="Garamond" panose="02020404030301010803" pitchFamily="18" charset="0"/>
              </a:rPr>
              <a:t>за екология</a:t>
            </a:r>
            <a:r>
              <a:rPr lang="bg-BG" altLang="bg-BG" sz="2400" smtClean="0">
                <a:solidFill>
                  <a:srgbClr val="000000"/>
                </a:solidFill>
                <a:latin typeface="Garamond" panose="02020404030301010803" pitchFamily="18" charset="0"/>
              </a:rPr>
              <a:t>: </a:t>
            </a:r>
          </a:p>
          <a:p>
            <a:pPr fontAlgn="base">
              <a:spcAft>
                <a:spcPct val="0"/>
              </a:spcAft>
              <a:buClr>
                <a:srgbClr val="CC9900"/>
              </a:buClr>
              <a:buSzTx/>
              <a:buFont typeface="Wingdings" panose="05000000000000000000" pitchFamily="2" charset="2"/>
              <a:buNone/>
            </a:pPr>
            <a:r>
              <a:rPr lang="bg-BG" altLang="bg-BG" sz="2400" b="1" u="sng" noProof="1" smtClean="0">
                <a:solidFill>
                  <a:srgbClr val="000000"/>
                </a:solidFill>
                <a:latin typeface="Garamond" panose="02020404030301010803" pitchFamily="18" charset="0"/>
              </a:rPr>
              <a:t>първи в страната</a:t>
            </a:r>
            <a:r>
              <a:rPr lang="bg-BG" altLang="bg-BG" sz="2400" u="sng" noProof="1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  <a:endParaRPr lang="bg-BG" altLang="bg-BG" sz="1800" u="sng" smtClean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fontAlgn="base">
              <a:spcAft>
                <a:spcPct val="0"/>
              </a:spcAft>
              <a:buClr>
                <a:srgbClr val="CC9900"/>
              </a:buClr>
              <a:buSzTx/>
              <a:buFont typeface="Wingdings" panose="05000000000000000000" pitchFamily="2" charset="2"/>
              <a:buNone/>
            </a:pPr>
            <a:endParaRPr lang="bg-BG" altLang="bg-BG" sz="900" b="1" noProof="1" smtClean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fontAlgn="base">
              <a:spcAft>
                <a:spcPct val="0"/>
              </a:spcAft>
              <a:buClr>
                <a:srgbClr val="CC9900"/>
              </a:buClr>
              <a:buSzTx/>
              <a:buFont typeface="Wingdings" panose="05000000000000000000" pitchFamily="2" charset="2"/>
              <a:buNone/>
            </a:pPr>
            <a:r>
              <a:rPr lang="bg-BG" altLang="bg-BG" sz="2400" b="1" noProof="1" smtClean="0">
                <a:solidFill>
                  <a:srgbClr val="000000"/>
                </a:solidFill>
                <a:latin typeface="Garamond" panose="02020404030301010803" pitchFamily="18" charset="0"/>
              </a:rPr>
              <a:t>2003 г</a:t>
            </a:r>
            <a:r>
              <a:rPr lang="bg-BG" altLang="bg-BG" sz="1000" noProof="1" smtClean="0">
                <a:solidFill>
                  <a:srgbClr val="000000"/>
                </a:solidFill>
                <a:latin typeface="Garamond" panose="02020404030301010803" pitchFamily="18" charset="0"/>
              </a:rPr>
              <a:t>.</a:t>
            </a:r>
            <a:r>
              <a:rPr lang="bg-BG" altLang="bg-BG" sz="2400" noProof="1" smtClean="0">
                <a:solidFill>
                  <a:srgbClr val="000000"/>
                </a:solidFill>
                <a:latin typeface="Garamond" panose="02020404030301010803" pitchFamily="18" charset="0"/>
              </a:rPr>
              <a:t> - </a:t>
            </a:r>
            <a:r>
              <a:rPr lang="en-US" altLang="bg-BG" sz="2400" b="1" noProof="1" smtClean="0">
                <a:solidFill>
                  <a:srgbClr val="990000"/>
                </a:solidFill>
                <a:latin typeface="Garamond" panose="02020404030301010803" pitchFamily="18" charset="0"/>
              </a:rPr>
              <a:t>OHSAS 18</a:t>
            </a:r>
            <a:r>
              <a:rPr lang="bg-BG" altLang="bg-BG" sz="2400" b="1" smtClean="0">
                <a:solidFill>
                  <a:srgbClr val="990000"/>
                </a:solidFill>
                <a:latin typeface="Garamond" panose="02020404030301010803" pitchFamily="18" charset="0"/>
              </a:rPr>
              <a:t> </a:t>
            </a:r>
            <a:r>
              <a:rPr lang="bg-BG" altLang="bg-BG" sz="2400" b="1" noProof="1" smtClean="0">
                <a:solidFill>
                  <a:srgbClr val="990000"/>
                </a:solidFill>
                <a:latin typeface="Garamond" panose="02020404030301010803" pitchFamily="18" charset="0"/>
              </a:rPr>
              <a:t>001</a:t>
            </a:r>
            <a:r>
              <a:rPr lang="bg-BG" altLang="bg-BG" sz="2400" smtClean="0">
                <a:solidFill>
                  <a:srgbClr val="FF9900"/>
                </a:solidFill>
                <a:latin typeface="Garamond" panose="02020404030301010803" pitchFamily="18" charset="0"/>
              </a:rPr>
              <a:t> </a:t>
            </a:r>
            <a:r>
              <a:rPr lang="bg-BG" altLang="bg-BG" sz="2400" smtClean="0">
                <a:solidFill>
                  <a:srgbClr val="000000"/>
                </a:solidFill>
                <a:latin typeface="Garamond" panose="02020404030301010803" pitchFamily="18" charset="0"/>
              </a:rPr>
              <a:t>за безопасни                                                             условия на труд:  </a:t>
            </a:r>
          </a:p>
          <a:p>
            <a:pPr fontAlgn="base">
              <a:spcAft>
                <a:spcPct val="0"/>
              </a:spcAft>
              <a:buClr>
                <a:srgbClr val="CC9900"/>
              </a:buClr>
              <a:buSzTx/>
              <a:buFont typeface="Wingdings" panose="05000000000000000000" pitchFamily="2" charset="2"/>
              <a:buNone/>
            </a:pPr>
            <a:r>
              <a:rPr lang="bg-BG" altLang="bg-BG" sz="2400" b="1" u="sng" noProof="1" smtClean="0">
                <a:solidFill>
                  <a:srgbClr val="000000"/>
                </a:solidFill>
                <a:latin typeface="Garamond" panose="02020404030301010803" pitchFamily="18" charset="0"/>
              </a:rPr>
              <a:t>първи в </a:t>
            </a:r>
            <a:r>
              <a:rPr lang="bg-BG" altLang="bg-BG" sz="2400" b="1" u="sng" smtClean="0">
                <a:solidFill>
                  <a:srgbClr val="000000"/>
                </a:solidFill>
                <a:latin typeface="Garamond" panose="02020404030301010803" pitchFamily="18" charset="0"/>
              </a:rPr>
              <a:t>българския минен бранш</a:t>
            </a:r>
            <a:endParaRPr lang="bg-BG" altLang="bg-BG" sz="2400" b="1" u="sng" smtClean="0">
              <a:solidFill>
                <a:srgbClr val="FF0000"/>
              </a:solidFill>
              <a:latin typeface="Garamond" panose="02020404030301010803" pitchFamily="18" charset="0"/>
            </a:endParaRPr>
          </a:p>
          <a:p>
            <a:pPr fontAlgn="base">
              <a:spcAft>
                <a:spcPct val="0"/>
              </a:spcAft>
              <a:buClr>
                <a:srgbClr val="CC9900"/>
              </a:buClr>
              <a:buFont typeface="Wingdings" panose="05000000000000000000" pitchFamily="2" charset="2"/>
              <a:buNone/>
            </a:pPr>
            <a:endParaRPr lang="bg-BG" altLang="bg-BG" sz="1800" b="1" u="sng" smtClean="0">
              <a:solidFill>
                <a:srgbClr val="000000"/>
              </a:solidFill>
            </a:endParaRPr>
          </a:p>
        </p:txBody>
      </p:sp>
      <p:pic>
        <p:nvPicPr>
          <p:cNvPr id="14341" name="Picture 50" descr="\\fileserver\Share\Biblioteka\Sertifikati New_3_BG_2012-2015\Sertifikat ISO_18 001_2012-2015_B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5375" y="4352925"/>
            <a:ext cx="1254125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51" descr="\\fileserver\Share\Biblioteka\Sertifikati New_3_BG_2012-2015\Sertifikat ISO_9001_2012-2015_B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5375" y="2492375"/>
            <a:ext cx="1195388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52" descr="\\fileserver\Share\Biblioteka\Sertifikati New_3_BG_2012-2015\Sertifikat ISO_14001_2012-2015_B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4352925"/>
            <a:ext cx="1255712" cy="178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-19050" y="404813"/>
            <a:ext cx="9144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Международни стандарти</a:t>
            </a:r>
          </a:p>
        </p:txBody>
      </p:sp>
      <p:grpSp>
        <p:nvGrpSpPr>
          <p:cNvPr id="14345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14346" name="Picture 12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47" name="Picture 1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6892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404664"/>
            <a:ext cx="6480720" cy="1080120"/>
          </a:xfrm>
        </p:spPr>
        <p:txBody>
          <a:bodyPr>
            <a:normAutofit fontScale="90000"/>
          </a:bodyPr>
          <a:lstStyle/>
          <a:p>
            <a:pPr algn="l">
              <a:tabLst>
                <a:tab pos="90488" algn="l"/>
                <a:tab pos="271463" algn="l"/>
              </a:tabLst>
            </a:pPr>
            <a:r>
              <a:rPr lang="bg-BG" dirty="0" smtClean="0"/>
              <a:t>Увеличаване на населението								2/4</a:t>
            </a:r>
            <a:endParaRPr lang="bg-BG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1720" y="1514351"/>
            <a:ext cx="5184576" cy="4602067"/>
          </a:xfrm>
        </p:spPr>
      </p:pic>
    </p:spTree>
    <p:extLst>
      <p:ext uri="{BB962C8B-B14F-4D97-AF65-F5344CB8AC3E}">
        <p14:creationId xmlns:p14="http://schemas.microsoft.com/office/powerpoint/2010/main" val="293077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353425" cy="1139825"/>
          </a:xfrm>
        </p:spPr>
        <p:txBody>
          <a:bodyPr/>
          <a:lstStyle/>
          <a:p>
            <a:pPr eaLnBrk="1" hangingPunct="1"/>
            <a:r>
              <a:rPr lang="bg-BG" altLang="bg-BG" sz="1600" smtClean="0"/>
              <a:t/>
            </a:r>
            <a:br>
              <a:rPr lang="bg-BG" altLang="bg-BG" sz="1600" smtClean="0"/>
            </a:br>
            <a:r>
              <a:rPr lang="bg-BG" altLang="bg-BG" sz="1800" smtClean="0"/>
              <a:t/>
            </a:r>
            <a:br>
              <a:rPr lang="bg-BG" altLang="bg-BG" sz="1800" smtClean="0"/>
            </a:br>
            <a:endParaRPr lang="en-US" altLang="bg-BG" sz="3800" smtClean="0">
              <a:solidFill>
                <a:schemeClr val="tx1"/>
              </a:solidFill>
            </a:endParaRP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bg-BG" altLang="bg-BG" sz="1800" smtClean="0">
              <a:solidFill>
                <a:srgbClr val="000000"/>
              </a:solidFill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-23813" y="404813"/>
            <a:ext cx="9144001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Решаващ принос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за развитието на община Панагюрище</a:t>
            </a:r>
          </a:p>
        </p:txBody>
      </p:sp>
      <p:grpSp>
        <p:nvGrpSpPr>
          <p:cNvPr id="16389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16391" name="Picture 1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2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395288" y="2492375"/>
            <a:ext cx="8748712" cy="37401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2400" dirty="0">
                <a:solidFill>
                  <a:srgbClr val="000000"/>
                </a:solidFill>
              </a:rPr>
              <a:t>  </a:t>
            </a:r>
            <a:r>
              <a:rPr lang="bg-BG" sz="2400" i="1" dirty="0">
                <a:solidFill>
                  <a:srgbClr val="000000"/>
                </a:solidFill>
                <a:latin typeface="Garamond"/>
              </a:rPr>
              <a:t>Дейността ни се осъществява върху</a:t>
            </a:r>
            <a:r>
              <a:rPr lang="bg-BG" sz="2400" dirty="0">
                <a:solidFill>
                  <a:srgbClr val="000000"/>
                </a:solidFill>
                <a:latin typeface="Garamond"/>
              </a:rPr>
              <a:t>                                                         </a:t>
            </a:r>
            <a:r>
              <a:rPr lang="bg-BG" sz="2400" b="1" i="1" dirty="0">
                <a:solidFill>
                  <a:srgbClr val="000000"/>
                </a:solidFill>
                <a:latin typeface="Garamond"/>
              </a:rPr>
              <a:t>1,96 % </a:t>
            </a:r>
            <a:r>
              <a:rPr lang="bg-BG" sz="2400" i="1" dirty="0">
                <a:solidFill>
                  <a:srgbClr val="000000"/>
                </a:solidFill>
                <a:latin typeface="Garamond"/>
              </a:rPr>
              <a:t>от територията на община Панагюрище</a:t>
            </a:r>
            <a:r>
              <a:rPr lang="bg-BG" sz="2400" dirty="0">
                <a:solidFill>
                  <a:srgbClr val="000000"/>
                </a:solidFill>
                <a:latin typeface="Garamond"/>
              </a:rPr>
              <a:t>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900" dirty="0">
              <a:solidFill>
                <a:srgbClr val="000000"/>
              </a:solidFill>
              <a:latin typeface="Garamond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2000" dirty="0">
                <a:solidFill>
                  <a:srgbClr val="000000"/>
                </a:solidFill>
                <a:latin typeface="Garamond"/>
              </a:rPr>
              <a:t>Компанията безусловно спазва емисионните органичения                                              по всички показатели  за опазване на околната среда,                                               съгласно европейските и българските нормативни изисквания.</a:t>
            </a:r>
            <a:endParaRPr lang="bg-BG" sz="1400" b="1" dirty="0">
              <a:solidFill>
                <a:srgbClr val="000000"/>
              </a:solidFill>
              <a:latin typeface="Garamond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2400" b="1" dirty="0">
                <a:solidFill>
                  <a:srgbClr val="000000"/>
                </a:solidFill>
                <a:latin typeface="Garamond" pitchFamily="18" charset="0"/>
              </a:rPr>
              <a:t>„Асарел-Медет” АД осигурява: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2400" b="1" dirty="0">
                <a:solidFill>
                  <a:srgbClr val="000000"/>
                </a:solidFill>
                <a:latin typeface="Garamond" pitchFamily="18" charset="0"/>
              </a:rPr>
              <a:t>Над</a:t>
            </a:r>
            <a:r>
              <a:rPr lang="ru-RU" sz="2400" b="1" dirty="0">
                <a:solidFill>
                  <a:srgbClr val="000000"/>
                </a:solidFill>
                <a:latin typeface="Garamond" pitchFamily="18" charset="0"/>
              </a:rPr>
              <a:t> 90 % </a:t>
            </a:r>
            <a:r>
              <a:rPr lang="bg-BG" sz="2400" dirty="0">
                <a:solidFill>
                  <a:srgbClr val="000000"/>
                </a:solidFill>
                <a:latin typeface="Garamond" pitchFamily="18" charset="0"/>
              </a:rPr>
              <a:t>от внесените данъци в републиканския бюджет                          от предприятията в общината.</a:t>
            </a:r>
            <a:endParaRPr lang="en-US" sz="2400" dirty="0">
              <a:solidFill>
                <a:srgbClr val="000000"/>
              </a:solidFill>
              <a:latin typeface="Garamond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2400" b="1" dirty="0">
                <a:solidFill>
                  <a:srgbClr val="000000"/>
                </a:solidFill>
                <a:latin typeface="Garamond" pitchFamily="18" charset="0"/>
              </a:rPr>
              <a:t>Над 80% </a:t>
            </a:r>
            <a:r>
              <a:rPr lang="bg-BG" sz="2400" dirty="0">
                <a:solidFill>
                  <a:srgbClr val="000000"/>
                </a:solidFill>
                <a:latin typeface="Garamond" pitchFamily="18" charset="0"/>
              </a:rPr>
              <a:t>от обема на произведената стокова продукция                           от предприятията  в общината.</a:t>
            </a:r>
            <a:endParaRPr lang="en-US" sz="2400" dirty="0">
              <a:solidFill>
                <a:srgbClr val="00000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269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353425" cy="1139825"/>
          </a:xfrm>
        </p:spPr>
        <p:txBody>
          <a:bodyPr/>
          <a:lstStyle/>
          <a:p>
            <a:pPr eaLnBrk="1" hangingPunct="1"/>
            <a:r>
              <a:rPr lang="bg-BG" altLang="bg-BG" sz="1600" smtClean="0"/>
              <a:t/>
            </a:r>
            <a:br>
              <a:rPr lang="bg-BG" altLang="bg-BG" sz="1600" smtClean="0"/>
            </a:br>
            <a:r>
              <a:rPr lang="bg-BG" altLang="bg-BG" sz="1800" smtClean="0"/>
              <a:t/>
            </a:r>
            <a:br>
              <a:rPr lang="bg-BG" altLang="bg-BG" sz="1800" smtClean="0"/>
            </a:br>
            <a:endParaRPr lang="en-US" altLang="bg-BG" sz="3800" smtClean="0">
              <a:solidFill>
                <a:schemeClr val="tx1"/>
              </a:solidFill>
            </a:endParaRP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bg-BG" altLang="bg-BG" sz="1800" smtClean="0">
              <a:solidFill>
                <a:srgbClr val="000000"/>
              </a:solidFill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1113" y="260350"/>
            <a:ext cx="9144000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Решаващ принос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за развитието на община Панагюрище</a:t>
            </a:r>
          </a:p>
        </p:txBody>
      </p:sp>
      <p:grpSp>
        <p:nvGrpSpPr>
          <p:cNvPr id="18437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18439" name="Picture 1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40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438" name="Rectangle 12"/>
          <p:cNvSpPr>
            <a:spLocks noChangeArrowheads="1"/>
          </p:cNvSpPr>
          <p:nvPr/>
        </p:nvSpPr>
        <p:spPr bwMode="auto">
          <a:xfrm>
            <a:off x="198438" y="2708275"/>
            <a:ext cx="8747125" cy="347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400" b="1" smtClean="0">
                <a:solidFill>
                  <a:srgbClr val="000000"/>
                </a:solidFill>
                <a:latin typeface="Garamond" panose="02020404030301010803" pitchFamily="18" charset="0"/>
              </a:rPr>
              <a:t>„Асарел-Медет” АД осигурява: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bg-BG" altLang="bg-BG" sz="1000" b="1" smtClean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400" b="1" smtClean="0">
                <a:solidFill>
                  <a:srgbClr val="000000"/>
                </a:solidFill>
                <a:latin typeface="Garamond" panose="02020404030301010803" pitchFamily="18" charset="0"/>
              </a:rPr>
              <a:t>Над 70% от постъпленията от местни данъци и такси и                          над 30% от всички приходи </a:t>
            </a:r>
            <a:r>
              <a:rPr lang="bg-BG" altLang="bg-BG" sz="2400" smtClean="0">
                <a:solidFill>
                  <a:srgbClr val="000000"/>
                </a:solidFill>
                <a:latin typeface="Garamond" panose="02020404030301010803" pitchFamily="18" charset="0"/>
              </a:rPr>
              <a:t>в бюджета на Община Панагюрище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bg-BG" altLang="bg-BG" sz="900" smtClean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400" b="1" smtClean="0">
                <a:solidFill>
                  <a:srgbClr val="000000"/>
                </a:solidFill>
                <a:latin typeface="Garamond" panose="02020404030301010803" pitchFamily="18" charset="0"/>
              </a:rPr>
              <a:t>Над 60% </a:t>
            </a:r>
            <a:r>
              <a:rPr lang="bg-BG" altLang="bg-BG" sz="2400" smtClean="0">
                <a:solidFill>
                  <a:srgbClr val="000000"/>
                </a:solidFill>
                <a:latin typeface="Garamond" panose="02020404030301010803" pitchFamily="18" charset="0"/>
              </a:rPr>
              <a:t>от паричните приходи на населението в общината,                                             без да се вземат предвид приходите от дивиденти на акционерите.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bg-BG" sz="900" smtClean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400" b="1" smtClean="0">
                <a:solidFill>
                  <a:srgbClr val="000000"/>
                </a:solidFill>
                <a:latin typeface="Garamond" panose="02020404030301010803" pitchFamily="18" charset="0"/>
              </a:rPr>
              <a:t>Над 30% </a:t>
            </a:r>
            <a:r>
              <a:rPr lang="bg-BG" altLang="bg-BG" sz="2400" smtClean="0">
                <a:solidFill>
                  <a:srgbClr val="000000"/>
                </a:solidFill>
                <a:latin typeface="Garamond" panose="02020404030301010803" pitchFamily="18" charset="0"/>
              </a:rPr>
              <a:t>от заетите работни места в стопанския сектор на общината плюс други 6400 работни места в общината и страната, обслужващи компанията.</a:t>
            </a:r>
            <a:endParaRPr lang="bg-BG" altLang="bg-BG" sz="2400" b="1" smtClean="0">
              <a:solidFill>
                <a:srgbClr val="FF99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75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353425" cy="1139825"/>
          </a:xfrm>
        </p:spPr>
        <p:txBody>
          <a:bodyPr/>
          <a:lstStyle/>
          <a:p>
            <a:pPr eaLnBrk="1" hangingPunct="1"/>
            <a:r>
              <a:rPr lang="bg-BG" altLang="bg-BG" sz="1600" smtClean="0"/>
              <a:t/>
            </a:r>
            <a:br>
              <a:rPr lang="bg-BG" altLang="bg-BG" sz="1600" smtClean="0"/>
            </a:br>
            <a:r>
              <a:rPr lang="bg-BG" altLang="bg-BG" sz="1800" smtClean="0"/>
              <a:t/>
            </a:r>
            <a:br>
              <a:rPr lang="bg-BG" altLang="bg-BG" sz="1800" smtClean="0"/>
            </a:br>
            <a:endParaRPr lang="en-US" altLang="bg-BG" sz="3800" smtClean="0">
              <a:solidFill>
                <a:schemeClr val="tx1"/>
              </a:solidFill>
            </a:endParaRPr>
          </a:p>
        </p:txBody>
      </p:sp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bg-BG" altLang="bg-BG" sz="1800" smtClean="0">
              <a:solidFill>
                <a:srgbClr val="000000"/>
              </a:solidFill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1113" y="260350"/>
            <a:ext cx="91440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Принос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за социално-икономическия просперитет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на област Пазарджик</a:t>
            </a:r>
          </a:p>
        </p:txBody>
      </p:sp>
      <p:grpSp>
        <p:nvGrpSpPr>
          <p:cNvPr id="20485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20487" name="Picture 1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88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486" name="Rectangle 12"/>
          <p:cNvSpPr>
            <a:spLocks noChangeArrowheads="1"/>
          </p:cNvSpPr>
          <p:nvPr/>
        </p:nvSpPr>
        <p:spPr bwMode="auto">
          <a:xfrm>
            <a:off x="719138" y="3357563"/>
            <a:ext cx="770572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400" b="1" smtClean="0">
                <a:solidFill>
                  <a:srgbClr val="000000"/>
                </a:solidFill>
                <a:latin typeface="Garamond" panose="02020404030301010803" pitchFamily="18" charset="0"/>
              </a:rPr>
              <a:t> </a:t>
            </a:r>
            <a:r>
              <a:rPr lang="bg-BG" altLang="bg-BG" sz="2400" i="1" smtClean="0">
                <a:solidFill>
                  <a:srgbClr val="000000"/>
                </a:solidFill>
                <a:latin typeface="Garamond" panose="02020404030301010803" pitchFamily="18" charset="0"/>
              </a:rPr>
              <a:t>Дейността на компанията се осъществява върху</a:t>
            </a:r>
            <a:r>
              <a:rPr lang="bg-BG" altLang="bg-BG" sz="2400" smtClean="0">
                <a:solidFill>
                  <a:srgbClr val="000000"/>
                </a:solidFill>
                <a:latin typeface="Garamond" panose="02020404030301010803" pitchFamily="18" charset="0"/>
              </a:rPr>
              <a:t>                                                  </a:t>
            </a:r>
            <a:r>
              <a:rPr lang="bg-BG" altLang="bg-BG" sz="2400" b="1" i="1" smtClean="0">
                <a:solidFill>
                  <a:srgbClr val="000000"/>
                </a:solidFill>
                <a:latin typeface="Garamond" panose="02020404030301010803" pitchFamily="18" charset="0"/>
              </a:rPr>
              <a:t>0,26 % </a:t>
            </a:r>
            <a:r>
              <a:rPr lang="bg-BG" altLang="bg-BG" sz="2400" i="1" smtClean="0">
                <a:solidFill>
                  <a:srgbClr val="000000"/>
                </a:solidFill>
                <a:latin typeface="Garamond" panose="02020404030301010803" pitchFamily="18" charset="0"/>
              </a:rPr>
              <a:t>от територията на Пазарджишка област.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bg-BG" altLang="bg-BG" sz="2400" b="1" i="1" smtClean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400" b="1" smtClean="0">
                <a:solidFill>
                  <a:srgbClr val="000000"/>
                </a:solidFill>
                <a:latin typeface="Garamond" panose="02020404030301010803" pitchFamily="18" charset="0"/>
              </a:rPr>
              <a:t>„Асарел-Медет” АД  е най-големият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400" b="1" smtClean="0">
                <a:solidFill>
                  <a:srgbClr val="000000"/>
                </a:solidFill>
                <a:latin typeface="Garamond" panose="02020404030301010803" pitchFamily="18" charset="0"/>
              </a:rPr>
              <a:t>работодател и дарител в областта.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bg-BG" sz="2400" b="1" smtClean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400" smtClean="0">
                <a:solidFill>
                  <a:srgbClr val="000000"/>
                </a:solidFill>
                <a:latin typeface="Garamond" panose="02020404030301010803" pitchFamily="18" charset="0"/>
              </a:rPr>
              <a:t> </a:t>
            </a:r>
            <a:endParaRPr lang="en-US" altLang="bg-BG" sz="2400" smtClean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87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353425" cy="1139825"/>
          </a:xfrm>
        </p:spPr>
        <p:txBody>
          <a:bodyPr/>
          <a:lstStyle/>
          <a:p>
            <a:pPr eaLnBrk="1" hangingPunct="1"/>
            <a:r>
              <a:rPr lang="bg-BG" altLang="bg-BG" sz="1600" smtClean="0"/>
              <a:t/>
            </a:r>
            <a:br>
              <a:rPr lang="bg-BG" altLang="bg-BG" sz="1600" smtClean="0"/>
            </a:br>
            <a:r>
              <a:rPr lang="bg-BG" altLang="bg-BG" sz="1800" smtClean="0"/>
              <a:t/>
            </a:r>
            <a:br>
              <a:rPr lang="bg-BG" altLang="bg-BG" sz="1800" smtClean="0"/>
            </a:br>
            <a:endParaRPr lang="en-US" altLang="bg-BG" sz="3800" smtClean="0">
              <a:solidFill>
                <a:schemeClr val="tx1"/>
              </a:solidFill>
            </a:endParaRPr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bg-BG" altLang="bg-BG" sz="1800" smtClean="0">
              <a:solidFill>
                <a:srgbClr val="000000"/>
              </a:solidFill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1113" y="260350"/>
            <a:ext cx="9144000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Принос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за социално-икономическото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развитие на страната</a:t>
            </a:r>
          </a:p>
        </p:txBody>
      </p:sp>
      <p:grpSp>
        <p:nvGrpSpPr>
          <p:cNvPr id="22533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22535" name="Picture 1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36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534" name="Rectangle 12"/>
          <p:cNvSpPr>
            <a:spLocks noChangeArrowheads="1"/>
          </p:cNvSpPr>
          <p:nvPr/>
        </p:nvSpPr>
        <p:spPr bwMode="auto">
          <a:xfrm>
            <a:off x="215900" y="2630488"/>
            <a:ext cx="8712200" cy="347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400" i="1" smtClean="0">
                <a:solidFill>
                  <a:srgbClr val="000000"/>
                </a:solidFill>
                <a:latin typeface="Garamond" panose="02020404030301010803" pitchFamily="18" charset="0"/>
              </a:rPr>
              <a:t>Дейността на компанията се осъществява върху  0,01 %                                     от територията на страната.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400" b="1" smtClean="0">
                <a:solidFill>
                  <a:srgbClr val="000000"/>
                </a:solidFill>
                <a:latin typeface="Garamond" panose="02020404030301010803" pitchFamily="18" charset="0"/>
              </a:rPr>
              <a:t> „Асарел-Медет” АД е сред първите  водещите индустриални предприятия в страната. Обезпечава повече от половината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400" b="1" smtClean="0">
                <a:solidFill>
                  <a:srgbClr val="000000"/>
                </a:solidFill>
                <a:latin typeface="Garamond" panose="02020404030301010803" pitchFamily="18" charset="0"/>
              </a:rPr>
              <a:t>от добива на мед в страната.</a:t>
            </a:r>
            <a:endParaRPr lang="bg-BG" altLang="bg-BG" sz="2000" smtClean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F5910B"/>
              </a:buClr>
              <a:buSzPct val="107000"/>
              <a:buFontTx/>
              <a:buNone/>
            </a:pPr>
            <a:r>
              <a:rPr lang="bg-BG" altLang="bg-BG" sz="2000" smtClean="0">
                <a:solidFill>
                  <a:srgbClr val="000000"/>
                </a:solidFill>
                <a:latin typeface="Garamond" panose="02020404030301010803" pitchFamily="18" charset="0"/>
              </a:rPr>
              <a:t>Първата компания в минния бранш „Инвеститор на годината`2007”, и първата, която е отличена три пъти с тази награда -  „Зелена инвестиция`2011” и “Инвеститор на годината</a:t>
            </a:r>
            <a:r>
              <a:rPr lang="en-US" altLang="bg-BG" sz="2000" smtClean="0">
                <a:solidFill>
                  <a:srgbClr val="000000"/>
                </a:solidFill>
                <a:latin typeface="Garamond" panose="02020404030301010803" pitchFamily="18" charset="0"/>
              </a:rPr>
              <a:t>`2015</a:t>
            </a:r>
            <a:r>
              <a:rPr lang="bg-BG" altLang="bg-BG" sz="2000" smtClean="0">
                <a:solidFill>
                  <a:srgbClr val="000000"/>
                </a:solidFill>
                <a:latin typeface="Garamond" panose="02020404030301010803" pitchFamily="18" charset="0"/>
              </a:rPr>
              <a:t>”.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F5910B"/>
              </a:buClr>
              <a:buSzPct val="107000"/>
              <a:buFontTx/>
              <a:buNone/>
            </a:pPr>
            <a:r>
              <a:rPr lang="bg-BG" altLang="bg-BG" sz="2000" smtClean="0">
                <a:solidFill>
                  <a:srgbClr val="000000"/>
                </a:solidFill>
                <a:latin typeface="Garamond" panose="02020404030301010803" pitchFamily="18" charset="0"/>
              </a:rPr>
              <a:t>Единствената компания, която четири пъти, след журналистическо допитване, получава браншовата награда за корпоративна социална отговорност. </a:t>
            </a:r>
            <a:endParaRPr lang="en-US" altLang="bg-BG" sz="2000" smtClean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81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E413441-A3FD-42B9-AD20-90863288BBE5}" type="slidenum">
              <a:rPr lang="en-US" altLang="en-US" sz="120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US" altLang="en-US" sz="12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24579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24581" name="Picture 1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582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Rectangle 5"/>
          <p:cNvSpPr/>
          <p:nvPr/>
        </p:nvSpPr>
        <p:spPr>
          <a:xfrm>
            <a:off x="442913" y="1497013"/>
            <a:ext cx="8496300" cy="4594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24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6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Нашата политика за устойчиво развитие - единство на трите стълба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6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fontAlgn="base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Courier New" pitchFamily="49" charset="0"/>
              <a:buChar char="o"/>
              <a:defRPr/>
            </a:pPr>
            <a:r>
              <a:rPr lang="bg-BG" sz="3600" b="1" dirty="0">
                <a:solidFill>
                  <a:srgbClr val="000000"/>
                </a:solidFill>
                <a:latin typeface="Garamond" pitchFamily="18" charset="0"/>
              </a:rPr>
              <a:t> Икономическа отговорност</a:t>
            </a:r>
          </a:p>
          <a:p>
            <a:pPr fontAlgn="base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defRPr/>
            </a:pPr>
            <a:endParaRPr lang="bg-BG" sz="3600" b="1" dirty="0">
              <a:solidFill>
                <a:srgbClr val="000000"/>
              </a:solidFill>
              <a:latin typeface="Garamond" pitchFamily="18" charset="0"/>
            </a:endParaRPr>
          </a:p>
          <a:p>
            <a:pPr fontAlgn="base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Courier New" pitchFamily="49" charset="0"/>
              <a:buChar char="o"/>
              <a:defRPr/>
            </a:pPr>
            <a:r>
              <a:rPr lang="bg-BG" sz="3600" b="1" dirty="0">
                <a:solidFill>
                  <a:srgbClr val="000000"/>
                </a:solidFill>
                <a:latin typeface="Garamond" pitchFamily="18" charset="0"/>
              </a:rPr>
              <a:t> Екологична отговорност</a:t>
            </a:r>
          </a:p>
          <a:p>
            <a:pPr fontAlgn="base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Courier New" pitchFamily="49" charset="0"/>
              <a:buChar char="o"/>
              <a:defRPr/>
            </a:pPr>
            <a:endParaRPr lang="bg-BG" sz="3600" b="1" dirty="0">
              <a:solidFill>
                <a:srgbClr val="000000"/>
              </a:solidFill>
              <a:latin typeface="Garamond" pitchFamily="18" charset="0"/>
            </a:endParaRPr>
          </a:p>
          <a:p>
            <a:pPr fontAlgn="base">
              <a:lnSpc>
                <a:spcPts val="2700"/>
              </a:lnSpc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Courier New" pitchFamily="49" charset="0"/>
              <a:buChar char="o"/>
              <a:defRPr/>
            </a:pPr>
            <a:r>
              <a:rPr lang="bg-BG" sz="3600" b="1" dirty="0">
                <a:solidFill>
                  <a:srgbClr val="000000"/>
                </a:solidFill>
                <a:latin typeface="Garamond" pitchFamily="18" charset="0"/>
              </a:rPr>
              <a:t> Социална отговорност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24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24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37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2"/>
          <p:cNvSpPr>
            <a:spLocks noChangeArrowheads="1"/>
          </p:cNvSpPr>
          <p:nvPr/>
        </p:nvSpPr>
        <p:spPr bwMode="auto">
          <a:xfrm>
            <a:off x="71438" y="2454275"/>
            <a:ext cx="9072562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400" b="1" smtClean="0">
                <a:solidFill>
                  <a:srgbClr val="000000"/>
                </a:solidFill>
                <a:latin typeface="Garamond" panose="02020404030301010803" pitchFamily="18" charset="0"/>
              </a:rPr>
              <a:t>Инвестираме по 7 фирмени програми за устойчиво развитие: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400" smtClean="0">
                <a:solidFill>
                  <a:srgbClr val="000000"/>
                </a:solidFill>
                <a:latin typeface="Garamond" panose="02020404030301010803" pitchFamily="18" charset="0"/>
              </a:rPr>
              <a:t>в проекти за мащабна модернизация на целия технологичен цикъл, екология, безопасност и здраве при работа и по-добри условия                   на труд, енергийна ефективност, развитие на човешкия капитал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400" smtClean="0">
                <a:solidFill>
                  <a:srgbClr val="000000"/>
                </a:solidFill>
                <a:latin typeface="Garamond" panose="02020404030301010803" pitchFamily="18" charset="0"/>
              </a:rPr>
              <a:t>и корпоративно развитие. 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5400" y="598488"/>
            <a:ext cx="9144000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Нашите инвестиции по фирмените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програми за устойчиво развитие</a:t>
            </a:r>
          </a:p>
        </p:txBody>
      </p:sp>
      <p:sp>
        <p:nvSpPr>
          <p:cNvPr id="25604" name="Rectangle 9"/>
          <p:cNvSpPr>
            <a:spLocks noChangeArrowheads="1"/>
          </p:cNvSpPr>
          <p:nvPr/>
        </p:nvSpPr>
        <p:spPr bwMode="auto">
          <a:xfrm>
            <a:off x="3133725" y="4392613"/>
            <a:ext cx="54102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800" b="1" smtClean="0">
                <a:solidFill>
                  <a:srgbClr val="990000"/>
                </a:solidFill>
                <a:latin typeface="Garamond" panose="02020404030301010803" pitchFamily="18" charset="0"/>
              </a:rPr>
              <a:t>милиона лева направени инвестиции </a:t>
            </a:r>
            <a:r>
              <a:rPr lang="bg-BG" altLang="bg-BG" sz="2000" b="1" smtClean="0">
                <a:solidFill>
                  <a:srgbClr val="990000"/>
                </a:solidFill>
                <a:latin typeface="Garamond" panose="02020404030301010803" pitchFamily="18" charset="0"/>
              </a:rPr>
              <a:t>от 1999 до 2015 година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830388" y="4418013"/>
            <a:ext cx="1511300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892</a:t>
            </a:r>
            <a:endParaRPr lang="bg-BG" sz="4800" b="1" dirty="0">
              <a:solidFill>
                <a:srgbClr val="990000"/>
              </a:solidFill>
              <a:latin typeface="Garamond" pitchFamily="18" charset="0"/>
            </a:endParaRPr>
          </a:p>
        </p:txBody>
      </p:sp>
      <p:grpSp>
        <p:nvGrpSpPr>
          <p:cNvPr id="25606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25609" name="Picture 1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10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607" name="Rectangle 9"/>
          <p:cNvSpPr>
            <a:spLocks noChangeArrowheads="1"/>
          </p:cNvSpPr>
          <p:nvPr/>
        </p:nvSpPr>
        <p:spPr bwMode="auto">
          <a:xfrm>
            <a:off x="3133725" y="5259388"/>
            <a:ext cx="54102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800" b="1" smtClean="0">
                <a:solidFill>
                  <a:srgbClr val="990000"/>
                </a:solidFill>
                <a:latin typeface="Garamond" panose="02020404030301010803" pitchFamily="18" charset="0"/>
              </a:rPr>
              <a:t>милиона лева  планирани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800" b="1" smtClean="0">
                <a:solidFill>
                  <a:srgbClr val="990000"/>
                </a:solidFill>
                <a:latin typeface="Garamond" panose="02020404030301010803" pitchFamily="18" charset="0"/>
              </a:rPr>
              <a:t>нови инвестиции </a:t>
            </a:r>
            <a:r>
              <a:rPr lang="bg-BG" altLang="bg-BG" sz="2000" b="1" smtClean="0">
                <a:solidFill>
                  <a:srgbClr val="990000"/>
                </a:solidFill>
                <a:latin typeface="Garamond" panose="02020404030301010803" pitchFamily="18" charset="0"/>
              </a:rPr>
              <a:t>за 2016 година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865313" y="5383213"/>
            <a:ext cx="1511300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125</a:t>
            </a:r>
            <a:endParaRPr lang="bg-BG" sz="4800" b="1" dirty="0">
              <a:solidFill>
                <a:srgbClr val="99000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5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E647F29-D4FA-444F-A120-4B22FAC0D55A}" type="slidenum">
              <a:rPr lang="en-US" altLang="en-US" sz="120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lang="en-US" altLang="en-US" sz="12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27651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27653" name="Picture 1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54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Rectangle 5"/>
          <p:cNvSpPr/>
          <p:nvPr/>
        </p:nvSpPr>
        <p:spPr>
          <a:xfrm rot="10800000" flipV="1">
            <a:off x="468313" y="2568575"/>
            <a:ext cx="7848600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54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ИКОНОМИЧЕСКА ОТГОВОРНОСТ</a:t>
            </a:r>
          </a:p>
        </p:txBody>
      </p:sp>
    </p:spTree>
    <p:extLst>
      <p:ext uri="{BB962C8B-B14F-4D97-AF65-F5344CB8AC3E}">
        <p14:creationId xmlns:p14="http://schemas.microsoft.com/office/powerpoint/2010/main" val="268088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52425" y="4076700"/>
            <a:ext cx="8569325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1800" smtClean="0">
                <a:solidFill>
                  <a:srgbClr val="000000"/>
                </a:solidFill>
                <a:latin typeface="Garamond" panose="02020404030301010803" pitchFamily="18" charset="0"/>
              </a:rPr>
              <a:t>Сред основното минно оборудване в </a:t>
            </a:r>
            <a:r>
              <a:rPr lang="bg-BG" altLang="bg-BG" sz="1800" b="1" smtClean="0">
                <a:solidFill>
                  <a:srgbClr val="000000"/>
                </a:solidFill>
                <a:latin typeface="Garamond" panose="02020404030301010803" pitchFamily="18" charset="0"/>
              </a:rPr>
              <a:t>рудник „Асарел”</a:t>
            </a:r>
            <a:r>
              <a:rPr lang="bg-BG" altLang="bg-BG" sz="1800" smtClean="0">
                <a:solidFill>
                  <a:srgbClr val="000000"/>
                </a:solidFill>
                <a:latin typeface="Garamond" panose="02020404030301010803" pitchFamily="18" charset="0"/>
              </a:rPr>
              <a:t> днес са                    високопроизводителна сондажна техника на „Атлас Копко”</a:t>
            </a:r>
            <a:r>
              <a:rPr lang="en-US" altLang="bg-BG" sz="1800" smtClean="0">
                <a:solidFill>
                  <a:srgbClr val="000000"/>
                </a:solidFill>
                <a:latin typeface="Garamond" panose="02020404030301010803" pitchFamily="18" charset="0"/>
              </a:rPr>
              <a:t>-</a:t>
            </a:r>
            <a:r>
              <a:rPr lang="bg-BG" altLang="bg-BG" sz="1800" smtClean="0">
                <a:solidFill>
                  <a:srgbClr val="000000"/>
                </a:solidFill>
                <a:latin typeface="Garamond" panose="02020404030301010803" pitchFamily="18" charset="0"/>
              </a:rPr>
              <a:t>Швеция, и на „Дрилтех”, произведена в САЩ и доставена от „Сандвик”-Швеция, с диаметър на длетата от 250 мм, както и високопроизводителна минно-транспортна техника – най-големият челен колесен товарач в света на „Катерпилар”-САЩ, с обем на кофата от 17 куб. м, най-големите в Европа електрически багери на „Либхер”-Германия,</a:t>
            </a:r>
            <a:r>
              <a:rPr lang="en-US" altLang="bg-BG" sz="180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  <a:r>
              <a:rPr lang="bg-BG" altLang="bg-BG" sz="1800" smtClean="0">
                <a:solidFill>
                  <a:srgbClr val="000000"/>
                </a:solidFill>
                <a:latin typeface="Garamond" panose="02020404030301010803" pitchFamily="18" charset="0"/>
              </a:rPr>
              <a:t>с обем на кофата от 17 куб. м, и 130-тонни автосамосвали „БелАз”-Беларус, с двигатели “Къминс”.</a:t>
            </a:r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768350" y="1023938"/>
            <a:ext cx="83756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    </a:t>
            </a: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Модерното лице на българската </a:t>
            </a:r>
            <a:endParaRPr lang="en-US" sz="32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минерално-суровинна индустрия</a:t>
            </a:r>
          </a:p>
        </p:txBody>
      </p:sp>
      <p:pic>
        <p:nvPicPr>
          <p:cNvPr id="19460" name="Picture 7" descr="oborudvane_rudni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038" y="2112963"/>
            <a:ext cx="5507037" cy="1892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1" name="Picture 8" descr="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2112963"/>
            <a:ext cx="2749550" cy="1892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8678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28679" name="Picture 1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680" name="Picture 1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6912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3121025" y="2565400"/>
            <a:ext cx="5716588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100" b="1" smtClean="0">
                <a:solidFill>
                  <a:srgbClr val="000000"/>
                </a:solidFill>
                <a:latin typeface="Garamond" panose="02020404030301010803" pitchFamily="18" charset="0"/>
              </a:rPr>
              <a:t>В Обогатителна фабрика „Асарел”</a:t>
            </a:r>
            <a:r>
              <a:rPr lang="bg-BG" altLang="bg-BG" sz="2100" smtClean="0">
                <a:solidFill>
                  <a:srgbClr val="000000"/>
                </a:solidFill>
                <a:latin typeface="Garamond" panose="02020404030301010803" pitchFamily="18" charset="0"/>
              </a:rPr>
              <a:t> работят първите за Северното полукълбо флотационни машини  от последно поколение </a:t>
            </a:r>
            <a:r>
              <a:rPr lang="en-US" altLang="bg-BG" sz="2100" smtClean="0">
                <a:solidFill>
                  <a:srgbClr val="000000"/>
                </a:solidFill>
                <a:latin typeface="Garamond" panose="02020404030301010803" pitchFamily="18" charset="0"/>
              </a:rPr>
              <a:t>Wemco</a:t>
            </a:r>
            <a:r>
              <a:rPr lang="bg-BG" altLang="bg-BG" sz="2100" smtClean="0">
                <a:solidFill>
                  <a:srgbClr val="000000"/>
                </a:solidFill>
                <a:latin typeface="Garamond" panose="02020404030301010803" pitchFamily="18" charset="0"/>
              </a:rPr>
              <a:t>-Вели-кобритания, с обем от 160 куб. м, бързооборотна конусна трошачка </a:t>
            </a:r>
            <a:r>
              <a:rPr lang="en-US" altLang="bg-BG" sz="2100" smtClean="0">
                <a:solidFill>
                  <a:srgbClr val="000000"/>
                </a:solidFill>
                <a:latin typeface="Garamond" panose="02020404030301010803" pitchFamily="18" charset="0"/>
              </a:rPr>
              <a:t>MP 800</a:t>
            </a:r>
            <a:r>
              <a:rPr lang="bg-BG" altLang="bg-BG" sz="210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  <a:r>
              <a:rPr lang="en-US" altLang="bg-BG" sz="2100" smtClean="0">
                <a:solidFill>
                  <a:srgbClr val="000000"/>
                </a:solidFill>
                <a:latin typeface="Garamond" panose="02020404030301010803" pitchFamily="18" charset="0"/>
              </a:rPr>
              <a:t>Metso Minerals</a:t>
            </a:r>
            <a:r>
              <a:rPr lang="bg-BG" altLang="bg-BG" sz="2100" smtClean="0">
                <a:solidFill>
                  <a:srgbClr val="000000"/>
                </a:solidFill>
                <a:latin typeface="Garamond" panose="02020404030301010803" pitchFamily="18" charset="0"/>
              </a:rPr>
              <a:t>-САЩ</a:t>
            </a:r>
            <a:r>
              <a:rPr lang="bg-BG" altLang="bg-BG" sz="2100" smtClean="0">
                <a:solidFill>
                  <a:srgbClr val="000000"/>
                </a:solidFill>
              </a:rPr>
              <a:t>, </a:t>
            </a:r>
            <a:r>
              <a:rPr lang="bg-BG" altLang="bg-BG" sz="2100" smtClean="0">
                <a:solidFill>
                  <a:srgbClr val="000000"/>
                </a:solidFill>
                <a:latin typeface="Garamond" panose="02020404030301010803" pitchFamily="18" charset="0"/>
              </a:rPr>
              <a:t>хидроциклони </a:t>
            </a:r>
            <a:r>
              <a:rPr lang="en-US" altLang="bg-BG" sz="2100" smtClean="0">
                <a:solidFill>
                  <a:srgbClr val="000000"/>
                </a:solidFill>
                <a:latin typeface="Garamond" panose="02020404030301010803" pitchFamily="18" charset="0"/>
              </a:rPr>
              <a:t>KREBS</a:t>
            </a:r>
            <a:r>
              <a:rPr lang="bg-BG" altLang="bg-BG" sz="2100" smtClean="0">
                <a:solidFill>
                  <a:srgbClr val="000000"/>
                </a:solidFill>
                <a:latin typeface="Garamond" panose="02020404030301010803" pitchFamily="18" charset="0"/>
              </a:rPr>
              <a:t>-произведени в САЩ, ново поколение филтър преса от М</a:t>
            </a:r>
            <a:r>
              <a:rPr lang="en-US" altLang="bg-BG" sz="2100" smtClean="0">
                <a:solidFill>
                  <a:srgbClr val="000000"/>
                </a:solidFill>
                <a:latin typeface="Garamond" panose="02020404030301010803" pitchFamily="18" charset="0"/>
              </a:rPr>
              <a:t>etso Minerals-</a:t>
            </a:r>
            <a:r>
              <a:rPr lang="bg-BG" altLang="bg-BG" sz="2100" smtClean="0">
                <a:solidFill>
                  <a:srgbClr val="000000"/>
                </a:solidFill>
                <a:latin typeface="Garamond" panose="02020404030301010803" pitchFamily="18" charset="0"/>
              </a:rPr>
              <a:t>Швеция, първата в рудодобива в страната. </a:t>
            </a:r>
            <a:endParaRPr lang="bg-BG" altLang="bg-BG" sz="2100" b="1" smtClean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30723" name="Rectangle 1"/>
          <p:cNvSpPr>
            <a:spLocks noChangeArrowheads="1"/>
          </p:cNvSpPr>
          <p:nvPr/>
        </p:nvSpPr>
        <p:spPr bwMode="auto">
          <a:xfrm>
            <a:off x="506413" y="5373688"/>
            <a:ext cx="8135937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100" b="1" smtClean="0">
                <a:solidFill>
                  <a:srgbClr val="000000"/>
                </a:solidFill>
                <a:latin typeface="Garamond" panose="02020404030301010803" pitchFamily="18" charset="0"/>
              </a:rPr>
              <a:t>През 2014 г. са въведени в експлоатация нови </a:t>
            </a:r>
            <a:r>
              <a:rPr lang="en-US" altLang="bg-BG" sz="2100" b="1" smtClean="0">
                <a:solidFill>
                  <a:srgbClr val="000000"/>
                </a:solidFill>
                <a:latin typeface="Garamond" panose="02020404030301010803" pitchFamily="18" charset="0"/>
              </a:rPr>
              <a:t>46 </a:t>
            </a:r>
            <a:r>
              <a:rPr lang="bg-BG" altLang="bg-BG" sz="2100" b="1" smtClean="0">
                <a:solidFill>
                  <a:srgbClr val="000000"/>
                </a:solidFill>
                <a:latin typeface="Garamond" panose="02020404030301010803" pitchFamily="18" charset="0"/>
              </a:rPr>
              <a:t>броя</a:t>
            </a:r>
            <a:r>
              <a:rPr lang="en-US" altLang="bg-BG" sz="2100" b="1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  <a:r>
              <a:rPr lang="bg-BG" altLang="bg-BG" sz="2100" b="1" smtClean="0">
                <a:solidFill>
                  <a:srgbClr val="000000"/>
                </a:solidFill>
                <a:latin typeface="Garamond" panose="02020404030301010803" pitchFamily="18" charset="0"/>
              </a:rPr>
              <a:t>                               флотационни машини на </a:t>
            </a:r>
            <a:r>
              <a:rPr lang="en-US" altLang="bg-BG" sz="2100" b="1" smtClean="0">
                <a:solidFill>
                  <a:srgbClr val="000000"/>
                </a:solidFill>
                <a:latin typeface="Garamond" panose="02020404030301010803" pitchFamily="18" charset="0"/>
              </a:rPr>
              <a:t>Outotech</a:t>
            </a:r>
            <a:r>
              <a:rPr lang="bg-BG" altLang="bg-BG" sz="2100" b="1" smtClean="0">
                <a:solidFill>
                  <a:srgbClr val="000000"/>
                </a:solidFill>
                <a:latin typeface="Garamond" panose="02020404030301010803" pitchFamily="18" charset="0"/>
              </a:rPr>
              <a:t> – Финландия, от </a:t>
            </a:r>
            <a:r>
              <a:rPr lang="en-US" altLang="bg-BG" sz="2100" b="1" smtClean="0">
                <a:solidFill>
                  <a:srgbClr val="000000"/>
                </a:solidFill>
                <a:latin typeface="Garamond" panose="02020404030301010803" pitchFamily="18" charset="0"/>
              </a:rPr>
              <a:t>160 </a:t>
            </a:r>
            <a:r>
              <a:rPr lang="bg-BG" altLang="bg-BG" sz="2100" b="1" smtClean="0">
                <a:solidFill>
                  <a:srgbClr val="000000"/>
                </a:solidFill>
                <a:latin typeface="Garamond" panose="02020404030301010803" pitchFamily="18" charset="0"/>
              </a:rPr>
              <a:t>куб. метра</a:t>
            </a:r>
          </a:p>
        </p:txBody>
      </p:sp>
      <p:pic>
        <p:nvPicPr>
          <p:cNvPr id="21508" name="Picture 3" descr="C:\Users\A5E32~1.FIN\AppData\Local\Temp\Rar$DIa0.555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6550" y="2628900"/>
            <a:ext cx="2676525" cy="2455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30725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30727" name="Picture 1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28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768350" y="1023938"/>
            <a:ext cx="83756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    </a:t>
            </a: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Модерното лице на българската </a:t>
            </a:r>
            <a:endParaRPr lang="en-US" sz="32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минерално-суровинна индустрия</a:t>
            </a:r>
          </a:p>
        </p:txBody>
      </p:sp>
    </p:spTree>
    <p:extLst>
      <p:ext uri="{BB962C8B-B14F-4D97-AF65-F5344CB8AC3E}">
        <p14:creationId xmlns:p14="http://schemas.microsoft.com/office/powerpoint/2010/main" val="416557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ChangeArrowheads="1"/>
          </p:cNvSpPr>
          <p:nvPr/>
        </p:nvSpPr>
        <p:spPr bwMode="auto">
          <a:xfrm>
            <a:off x="385763" y="4652963"/>
            <a:ext cx="8748712" cy="137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100" smtClean="0">
                <a:solidFill>
                  <a:srgbClr val="000000"/>
                </a:solidFill>
                <a:latin typeface="Garamond" panose="02020404030301010803" pitchFamily="18" charset="0"/>
              </a:rPr>
              <a:t>В рудник „Асарел” и Обогатителна фабрика „Асарел” са внедрени </a:t>
            </a:r>
            <a:r>
              <a:rPr lang="bg-BG" altLang="bg-BG" sz="2100" b="1" smtClean="0">
                <a:solidFill>
                  <a:srgbClr val="000000"/>
                </a:solidFill>
                <a:latin typeface="Garamond" panose="02020404030301010803" pitchFamily="18" charset="0"/>
              </a:rPr>
              <a:t>автоматизирани системи за управление и контрол</a:t>
            </a:r>
            <a:r>
              <a:rPr lang="bg-BG" altLang="bg-BG" sz="210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  <a:r>
              <a:rPr lang="bg-BG" altLang="bg-BG" sz="2100" b="1" smtClean="0">
                <a:solidFill>
                  <a:srgbClr val="000000"/>
                </a:solidFill>
                <a:latin typeface="Garamond" panose="02020404030301010803" pitchFamily="18" charset="0"/>
              </a:rPr>
              <a:t>на технологичните процеси</a:t>
            </a:r>
            <a:r>
              <a:rPr lang="bg-BG" altLang="bg-BG" sz="2100" smtClean="0">
                <a:solidFill>
                  <a:srgbClr val="000000"/>
                </a:solidFill>
                <a:latin typeface="Garamond" panose="02020404030301010803" pitchFamily="18" charset="0"/>
              </a:rPr>
              <a:t>, които гарантират висока ефективност и производителност, доставени съответно от </a:t>
            </a:r>
            <a:r>
              <a:rPr lang="en-US" altLang="bg-BG" sz="2100" smtClean="0">
                <a:solidFill>
                  <a:srgbClr val="000000"/>
                </a:solidFill>
                <a:latin typeface="Garamond" panose="02020404030301010803" pitchFamily="18" charset="0"/>
              </a:rPr>
              <a:t>Wenco</a:t>
            </a:r>
            <a:r>
              <a:rPr lang="bg-BG" altLang="bg-BG" sz="2100" smtClean="0">
                <a:solidFill>
                  <a:srgbClr val="000000"/>
                </a:solidFill>
                <a:latin typeface="Garamond" panose="02020404030301010803" pitchFamily="18" charset="0"/>
              </a:rPr>
              <a:t>-Канада и </a:t>
            </a:r>
            <a:r>
              <a:rPr lang="en-US" altLang="bg-BG" sz="2100" smtClean="0">
                <a:solidFill>
                  <a:srgbClr val="000000"/>
                </a:solidFill>
                <a:latin typeface="Garamond" panose="02020404030301010803" pitchFamily="18" charset="0"/>
              </a:rPr>
              <a:t>Siemens-</a:t>
            </a:r>
            <a:r>
              <a:rPr lang="bg-BG" altLang="bg-BG" sz="2100" smtClean="0">
                <a:solidFill>
                  <a:srgbClr val="000000"/>
                </a:solidFill>
                <a:latin typeface="Garamond" panose="02020404030301010803" pitchFamily="18" charset="0"/>
              </a:rPr>
              <a:t>Германия.</a:t>
            </a:r>
            <a:endParaRPr lang="en-US" altLang="bg-BG" sz="2100" smtClean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7" name="Picture 9" descr="DSC_0113 - Copy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 bwMode="auto">
          <a:xfrm>
            <a:off x="755650" y="2349500"/>
            <a:ext cx="4248150" cy="21558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12" name="Picture 6" descr="1-1_Dispe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6825" y="2349500"/>
            <a:ext cx="2944813" cy="21558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768350" y="1023938"/>
            <a:ext cx="83756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    </a:t>
            </a: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Модерното лице на българската </a:t>
            </a:r>
            <a:endParaRPr lang="en-US" sz="32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минерално-суровинна индустрия</a:t>
            </a:r>
          </a:p>
        </p:txBody>
      </p:sp>
      <p:grpSp>
        <p:nvGrpSpPr>
          <p:cNvPr id="32774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32775" name="Picture 1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76" name="Picture 1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5065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418604"/>
            <a:ext cx="6408712" cy="994172"/>
          </a:xfrm>
        </p:spPr>
        <p:txBody>
          <a:bodyPr>
            <a:normAutofit fontScale="90000"/>
          </a:bodyPr>
          <a:lstStyle/>
          <a:p>
            <a:pPr algn="l"/>
            <a:r>
              <a:rPr lang="bg-BG" dirty="0" smtClean="0"/>
              <a:t>Нужда от ресурси								3/4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bg-BG" dirty="0" smtClean="0"/>
              <a:t>&gt; </a:t>
            </a:r>
            <a:r>
              <a:rPr lang="bg-BG" sz="3000" b="1" dirty="0"/>
              <a:t>3/4</a:t>
            </a:r>
            <a:r>
              <a:rPr lang="bg-BG" dirty="0" smtClean="0"/>
              <a:t> от нашите предмети са </a:t>
            </a:r>
            <a:r>
              <a:rPr lang="bg-BG" dirty="0"/>
              <a:t>произведени от </a:t>
            </a:r>
            <a:r>
              <a:rPr lang="bg-BG" dirty="0" smtClean="0"/>
              <a:t>добити минерални суровини</a:t>
            </a:r>
            <a:endParaRPr lang="en-US" dirty="0" smtClean="0"/>
          </a:p>
          <a:p>
            <a:endParaRPr lang="bg-BG" dirty="0" smtClean="0"/>
          </a:p>
          <a:p>
            <a:r>
              <a:rPr lang="bg-BG" sz="3000" b="1" dirty="0"/>
              <a:t>€1 324 000 000 000 </a:t>
            </a:r>
            <a:r>
              <a:rPr lang="bg-BG" dirty="0" smtClean="0"/>
              <a:t>добавена </a:t>
            </a:r>
            <a:r>
              <a:rPr lang="bg-BG" dirty="0"/>
              <a:t>стойност </a:t>
            </a:r>
            <a:r>
              <a:rPr lang="bg-BG" dirty="0" smtClean="0"/>
              <a:t>+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bg-BG" sz="3000" b="1" dirty="0"/>
              <a:t>~ 30 000 000 </a:t>
            </a:r>
            <a:r>
              <a:rPr lang="bg-BG" dirty="0" smtClean="0"/>
              <a:t>души заетост</a:t>
            </a:r>
            <a:endParaRPr lang="en-US" dirty="0" smtClean="0"/>
          </a:p>
          <a:p>
            <a:endParaRPr lang="bg-BG" dirty="0" smtClean="0"/>
          </a:p>
          <a:p>
            <a:r>
              <a:rPr lang="bg-BG" b="1" dirty="0" smtClean="0"/>
              <a:t>до 30% </a:t>
            </a:r>
            <a:r>
              <a:rPr lang="bg-BG" dirty="0" smtClean="0"/>
              <a:t>от суровините могат да дойдат от рециклиране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6736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pPr eaLnBrk="1" hangingPunct="1"/>
            <a:r>
              <a:rPr lang="bg-BG" altLang="bg-BG" sz="1600" smtClean="0"/>
              <a:t/>
            </a:r>
            <a:br>
              <a:rPr lang="bg-BG" altLang="bg-BG" sz="1600" smtClean="0"/>
            </a:br>
            <a:r>
              <a:rPr lang="bg-BG" altLang="bg-BG" sz="1800" smtClean="0"/>
              <a:t/>
            </a:r>
            <a:br>
              <a:rPr lang="bg-BG" altLang="bg-BG" sz="1800" smtClean="0"/>
            </a:br>
            <a:endParaRPr lang="en-US" altLang="bg-BG" sz="3800" smtClean="0">
              <a:solidFill>
                <a:schemeClr val="tx1"/>
              </a:solidFill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bg-BG" sz="1800" smtClean="0">
              <a:solidFill>
                <a:srgbClr val="000000"/>
              </a:solidFill>
            </a:endParaRPr>
          </a:p>
        </p:txBody>
      </p:sp>
      <p:sp>
        <p:nvSpPr>
          <p:cNvPr id="10245" name="Rectangle 7"/>
          <p:cNvSpPr>
            <a:spLocks noChangeArrowheads="1"/>
          </p:cNvSpPr>
          <p:nvPr/>
        </p:nvSpPr>
        <p:spPr bwMode="auto">
          <a:xfrm>
            <a:off x="11113" y="1268413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Инвестираме в най-новите технологии</a:t>
            </a: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442913" y="2025650"/>
            <a:ext cx="4946650" cy="10620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2100" b="1" dirty="0">
                <a:solidFill>
                  <a:srgbClr val="000000">
                    <a:lumMod val="75000"/>
                    <a:lumOff val="25000"/>
                  </a:srgbClr>
                </a:solidFill>
                <a:latin typeface="Garamond"/>
              </a:rPr>
              <a:t>Нови Циклично-поточни технологии       за транспорт на </a:t>
            </a:r>
            <a:r>
              <a:rPr lang="bg-BG" sz="2100" b="1" dirty="0" err="1">
                <a:solidFill>
                  <a:srgbClr val="000000">
                    <a:lumMod val="75000"/>
                    <a:lumOff val="25000"/>
                  </a:srgbClr>
                </a:solidFill>
                <a:latin typeface="Garamond"/>
              </a:rPr>
              <a:t>откривка</a:t>
            </a:r>
            <a:r>
              <a:rPr lang="bg-BG" sz="2100" b="1" dirty="0">
                <a:solidFill>
                  <a:srgbClr val="000000">
                    <a:lumMod val="75000"/>
                    <a:lumOff val="25000"/>
                  </a:srgbClr>
                </a:solidFill>
                <a:latin typeface="Garamond"/>
              </a:rPr>
              <a:t> и на руда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2100" b="1" dirty="0">
              <a:solidFill>
                <a:srgbClr val="000000">
                  <a:lumMod val="75000"/>
                  <a:lumOff val="25000"/>
                </a:srgbClr>
              </a:solidFill>
              <a:latin typeface="Garamond"/>
            </a:endParaRPr>
          </a:p>
        </p:txBody>
      </p:sp>
      <p:pic>
        <p:nvPicPr>
          <p:cNvPr id="13" name="Picture 17" descr="Picture 0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9088" y="1989138"/>
            <a:ext cx="3021012" cy="2098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4" name="TextBox 13"/>
          <p:cNvSpPr txBox="1"/>
          <p:nvPr/>
        </p:nvSpPr>
        <p:spPr>
          <a:xfrm>
            <a:off x="1339850" y="3141663"/>
            <a:ext cx="3960813" cy="7493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1400" dirty="0">
                <a:solidFill>
                  <a:srgbClr val="000000"/>
                </a:solidFill>
                <a:cs typeface="Arial" charset="0"/>
              </a:rPr>
              <a:t>Ефективност на рудничния транспорт</a:t>
            </a:r>
            <a:r>
              <a:rPr lang="en-US" sz="14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bg-BG" sz="14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sz="1400" b="1" dirty="0">
                <a:solidFill>
                  <a:srgbClr val="000000"/>
                </a:solidFill>
                <a:cs typeface="Arial" charset="0"/>
              </a:rPr>
              <a:t>+24%</a:t>
            </a:r>
            <a:endParaRPr lang="bg-BG" sz="1400" b="1" dirty="0">
              <a:solidFill>
                <a:srgbClr val="000000"/>
              </a:solidFill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1400" dirty="0">
                <a:solidFill>
                  <a:srgbClr val="000000"/>
                </a:solidFill>
                <a:cs typeface="Arial" charset="0"/>
              </a:rPr>
              <a:t>Намаляване на емисиите от рудничните автомобили</a:t>
            </a:r>
            <a:r>
              <a:rPr lang="en-US" sz="1400" dirty="0">
                <a:solidFill>
                  <a:srgbClr val="000000"/>
                </a:solidFill>
                <a:cs typeface="Arial" charset="0"/>
              </a:rPr>
              <a:t>   </a:t>
            </a:r>
            <a:r>
              <a:rPr lang="en-US" sz="1400" b="1" dirty="0">
                <a:solidFill>
                  <a:srgbClr val="000000"/>
                </a:solidFill>
                <a:cs typeface="Arial" charset="0"/>
              </a:rPr>
              <a:t>- 41%</a:t>
            </a:r>
            <a:endParaRPr lang="bg-BG" sz="1400" b="1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5" name="Picture 18" descr="SX_EW-17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27013" y="4149725"/>
            <a:ext cx="2586037" cy="1943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6" name="Picture 21" descr="DSC029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16238" y="4149725"/>
            <a:ext cx="2384425" cy="1943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7" name="TextBox 16"/>
          <p:cNvSpPr txBox="1"/>
          <p:nvPr/>
        </p:nvSpPr>
        <p:spPr>
          <a:xfrm>
            <a:off x="5364163" y="5084763"/>
            <a:ext cx="2879725" cy="9540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1400" b="1" dirty="0">
                <a:solidFill>
                  <a:srgbClr val="000000"/>
                </a:solidFill>
                <a:cs typeface="Arial" charset="0"/>
              </a:rPr>
              <a:t>Най-модерната в Европа</a:t>
            </a:r>
            <a:r>
              <a:rPr lang="en-US" sz="1400" b="1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bg-BG" sz="1400" b="1" dirty="0">
                <a:solidFill>
                  <a:srgbClr val="000000"/>
                </a:solidFill>
                <a:cs typeface="Arial" charset="0"/>
              </a:rPr>
              <a:t>и първата в България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1400" dirty="0">
                <a:solidFill>
                  <a:srgbClr val="000000"/>
                </a:solidFill>
                <a:cs typeface="Arial" charset="0"/>
              </a:rPr>
              <a:t>Капацитет</a:t>
            </a:r>
            <a:r>
              <a:rPr lang="en-US" sz="1400" dirty="0">
                <a:solidFill>
                  <a:srgbClr val="000000"/>
                </a:solidFill>
                <a:cs typeface="Arial" charset="0"/>
              </a:rPr>
              <a:t> – 1500 </a:t>
            </a:r>
            <a:r>
              <a:rPr lang="bg-BG" sz="1400" dirty="0">
                <a:solidFill>
                  <a:srgbClr val="000000"/>
                </a:solidFill>
                <a:cs typeface="Arial" charset="0"/>
              </a:rPr>
              <a:t>тона</a:t>
            </a:r>
            <a:r>
              <a:rPr lang="en-US" sz="1400" dirty="0">
                <a:solidFill>
                  <a:srgbClr val="000000"/>
                </a:solidFill>
                <a:cs typeface="Arial" charset="0"/>
              </a:rPr>
              <a:t>/</a:t>
            </a:r>
            <a:r>
              <a:rPr lang="bg-BG" sz="1400" dirty="0">
                <a:solidFill>
                  <a:srgbClr val="000000"/>
                </a:solidFill>
                <a:cs typeface="Arial" charset="0"/>
              </a:rPr>
              <a:t>година;                  </a:t>
            </a:r>
            <a:r>
              <a:rPr lang="en-US" sz="1400" dirty="0">
                <a:solidFill>
                  <a:srgbClr val="000000"/>
                </a:solidFill>
                <a:cs typeface="Arial" charset="0"/>
              </a:rPr>
              <a:t>Cu </a:t>
            </a:r>
            <a:r>
              <a:rPr lang="bg-BG" sz="1400" dirty="0">
                <a:solidFill>
                  <a:srgbClr val="000000"/>
                </a:solidFill>
                <a:cs typeface="Arial" charset="0"/>
              </a:rPr>
              <a:t>катоди - </a:t>
            </a:r>
            <a:r>
              <a:rPr lang="en-US" sz="1400" dirty="0">
                <a:solidFill>
                  <a:srgbClr val="000000"/>
                </a:solidFill>
                <a:cs typeface="Arial" charset="0"/>
              </a:rPr>
              <a:t>99.99%</a:t>
            </a:r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5300663" y="4292600"/>
            <a:ext cx="3505200" cy="10620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2100" b="1" dirty="0">
                <a:solidFill>
                  <a:srgbClr val="000000">
                    <a:lumMod val="75000"/>
                    <a:lumOff val="25000"/>
                  </a:srgbClr>
                </a:solidFill>
                <a:latin typeface="Garamond"/>
              </a:rPr>
              <a:t>Инсталация за екстракция и електролиза на мед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2100" b="1" dirty="0">
              <a:solidFill>
                <a:srgbClr val="000000">
                  <a:lumMod val="75000"/>
                  <a:lumOff val="25000"/>
                </a:srgbClr>
              </a:solidFill>
              <a:latin typeface="Garamond"/>
            </a:endParaRPr>
          </a:p>
        </p:txBody>
      </p:sp>
      <p:grpSp>
        <p:nvGrpSpPr>
          <p:cNvPr id="34828" name="Group 19"/>
          <p:cNvGrpSpPr>
            <a:grpSpLocks/>
          </p:cNvGrpSpPr>
          <p:nvPr/>
        </p:nvGrpSpPr>
        <p:grpSpPr bwMode="auto">
          <a:xfrm>
            <a:off x="287338" y="239713"/>
            <a:ext cx="5516562" cy="1089025"/>
            <a:chOff x="287796" y="239336"/>
            <a:chExt cx="5515828" cy="1089328"/>
          </a:xfrm>
        </p:grpSpPr>
        <p:pic>
          <p:nvPicPr>
            <p:cNvPr id="34829" name="Picture 1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30" name="Picture 1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8638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8ACE12F-D4F6-431D-81BE-70A7FEE6838A}" type="slidenum">
              <a:rPr lang="en-US" altLang="en-US" sz="120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51</a:t>
            </a:fld>
            <a:endParaRPr lang="en-US" altLang="en-US" sz="12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2205038"/>
            <a:ext cx="6553200" cy="17541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54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ЕКОЛОГИЧНА ОТГОВОРНОСТ</a:t>
            </a:r>
          </a:p>
        </p:txBody>
      </p:sp>
      <p:grpSp>
        <p:nvGrpSpPr>
          <p:cNvPr id="36868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36869" name="Picture 1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870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1678400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6" descr="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2205038"/>
            <a:ext cx="2430462" cy="378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sx="108000" sy="108000" algn="ctr" rotWithShape="0">
              <a:srgbClr val="000000">
                <a:alpha val="43137"/>
              </a:srgbClr>
            </a:outerShdw>
          </a:effectLst>
        </p:spPr>
      </p:pic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479425" y="2205038"/>
            <a:ext cx="5903913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622604"/>
              </a:buClr>
              <a:buSzTx/>
              <a:buFontTx/>
              <a:buNone/>
            </a:pPr>
            <a:r>
              <a:rPr lang="bg-BG" altLang="bg-BG" sz="2200" smtClean="0">
                <a:solidFill>
                  <a:srgbClr val="000000"/>
                </a:solidFill>
                <a:latin typeface="Garamond" panose="02020404030301010803" pitchFamily="18" charset="0"/>
              </a:rPr>
              <a:t>Първият в страната </a:t>
            </a:r>
            <a:r>
              <a:rPr lang="bg-BG" altLang="bg-BG" sz="2200" b="1" smtClean="0">
                <a:solidFill>
                  <a:srgbClr val="000000"/>
                </a:solidFill>
                <a:latin typeface="Garamond" panose="02020404030301010803" pitchFamily="18" charset="0"/>
              </a:rPr>
              <a:t>Комплексен екологичен   полигон за мониторинг</a:t>
            </a:r>
            <a:r>
              <a:rPr lang="bg-BG" altLang="bg-BG" sz="2200" smtClean="0">
                <a:solidFill>
                  <a:srgbClr val="000000"/>
                </a:solidFill>
                <a:latin typeface="Garamond" panose="02020404030301010803" pitchFamily="18" charset="0"/>
              </a:rPr>
              <a:t>  – създаден е                 още 1988 г. в партньорство с БАН.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622604"/>
              </a:buClr>
              <a:buSzTx/>
              <a:buFontTx/>
              <a:buNone/>
            </a:pPr>
            <a:r>
              <a:rPr lang="bg-BG" altLang="bg-BG" sz="2200" smtClean="0">
                <a:solidFill>
                  <a:srgbClr val="000000"/>
                </a:solidFill>
                <a:latin typeface="Garamond" panose="02020404030301010803" pitchFamily="18" charset="0"/>
              </a:rPr>
              <a:t>Успешно е изпълнена </a:t>
            </a:r>
            <a:r>
              <a:rPr lang="bg-BG" altLang="bg-BG" sz="2200" b="1" smtClean="0">
                <a:solidFill>
                  <a:srgbClr val="000000"/>
                </a:solidFill>
                <a:latin typeface="Garamond" panose="02020404030301010803" pitchFamily="18" charset="0"/>
              </a:rPr>
              <a:t>Програма за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None/>
            </a:pPr>
            <a:r>
              <a:rPr lang="bg-BG" altLang="bg-BG" sz="2200" b="1" smtClean="0">
                <a:solidFill>
                  <a:srgbClr val="000000"/>
                </a:solidFill>
                <a:latin typeface="Garamond" panose="02020404030301010803" pitchFamily="18" charset="0"/>
              </a:rPr>
              <a:t>отстраняване на стари екологични щети</a:t>
            </a:r>
            <a:r>
              <a:rPr lang="bg-BG" altLang="bg-BG" sz="2200" smtClean="0">
                <a:solidFill>
                  <a:srgbClr val="000000"/>
                </a:solidFill>
                <a:latin typeface="Garamond" panose="02020404030301010803" pitchFamily="18" charset="0"/>
              </a:rPr>
              <a:t>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SzTx/>
              <a:buFontTx/>
              <a:buNone/>
            </a:pPr>
            <a:r>
              <a:rPr lang="bg-BG" altLang="bg-BG" sz="2200" smtClean="0">
                <a:solidFill>
                  <a:srgbClr val="000000"/>
                </a:solidFill>
                <a:latin typeface="Garamond" panose="02020404030301010803" pitchFamily="18" charset="0"/>
              </a:rPr>
              <a:t>/2000-2010 г./</a:t>
            </a:r>
            <a:endParaRPr lang="bg-BG" altLang="bg-BG" sz="2200" b="1" smtClean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981075"/>
            <a:ext cx="91440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Инвестираме в опазване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на околната среда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4437063"/>
            <a:ext cx="1512888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7</a:t>
            </a:r>
            <a:r>
              <a:rPr lang="bg-BG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5</a:t>
            </a:r>
            <a:endParaRPr lang="bg-BG" sz="4800" b="1" dirty="0">
              <a:solidFill>
                <a:srgbClr val="990000"/>
              </a:solidFill>
              <a:latin typeface="Garamond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5327650"/>
            <a:ext cx="1512888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4</a:t>
            </a:r>
            <a:endParaRPr lang="bg-BG" sz="4800" b="1" dirty="0">
              <a:solidFill>
                <a:srgbClr val="990000"/>
              </a:solidFill>
              <a:latin typeface="Garamond" pitchFamily="18" charset="0"/>
            </a:endParaRPr>
          </a:p>
        </p:txBody>
      </p:sp>
      <p:sp>
        <p:nvSpPr>
          <p:cNvPr id="37895" name="Rectangle 9"/>
          <p:cNvSpPr>
            <a:spLocks noChangeArrowheads="1"/>
          </p:cNvSpPr>
          <p:nvPr/>
        </p:nvSpPr>
        <p:spPr bwMode="auto">
          <a:xfrm>
            <a:off x="1057275" y="4452938"/>
            <a:ext cx="54102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800" b="1" smtClean="0">
                <a:solidFill>
                  <a:srgbClr val="990000"/>
                </a:solidFill>
                <a:latin typeface="Garamond" panose="02020404030301010803" pitchFamily="18" charset="0"/>
              </a:rPr>
              <a:t>милиона лева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1800" b="1" smtClean="0">
                <a:solidFill>
                  <a:srgbClr val="990000"/>
                </a:solidFill>
                <a:latin typeface="Garamond" panose="02020404030301010803" pitchFamily="18" charset="0"/>
              </a:rPr>
              <a:t>за екопроекти от 1999 до 2015 г.</a:t>
            </a:r>
          </a:p>
        </p:txBody>
      </p:sp>
      <p:sp>
        <p:nvSpPr>
          <p:cNvPr id="37896" name="Rectangle 10"/>
          <p:cNvSpPr>
            <a:spLocks noChangeArrowheads="1"/>
          </p:cNvSpPr>
          <p:nvPr/>
        </p:nvSpPr>
        <p:spPr bwMode="auto">
          <a:xfrm>
            <a:off x="1116013" y="5343525"/>
            <a:ext cx="54102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800" b="1" smtClean="0">
                <a:solidFill>
                  <a:srgbClr val="990000"/>
                </a:solidFill>
                <a:latin typeface="Garamond" panose="02020404030301010803" pitchFamily="18" charset="0"/>
              </a:rPr>
              <a:t>милиона лева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1800" b="1" smtClean="0">
                <a:solidFill>
                  <a:srgbClr val="990000"/>
                </a:solidFill>
                <a:latin typeface="Garamond" panose="02020404030301010803" pitchFamily="18" charset="0"/>
              </a:rPr>
              <a:t>за нови екопроекти през 2016 г.</a:t>
            </a:r>
          </a:p>
        </p:txBody>
      </p:sp>
      <p:grpSp>
        <p:nvGrpSpPr>
          <p:cNvPr id="37897" name="Group 12"/>
          <p:cNvGrpSpPr>
            <a:grpSpLocks/>
          </p:cNvGrpSpPr>
          <p:nvPr/>
        </p:nvGrpSpPr>
        <p:grpSpPr bwMode="auto">
          <a:xfrm>
            <a:off x="287338" y="239713"/>
            <a:ext cx="5516562" cy="1089025"/>
            <a:chOff x="287796" y="239336"/>
            <a:chExt cx="5515828" cy="1089328"/>
          </a:xfrm>
        </p:grpSpPr>
        <p:pic>
          <p:nvPicPr>
            <p:cNvPr id="37898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899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2118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ChangeArrowheads="1"/>
          </p:cNvSpPr>
          <p:nvPr/>
        </p:nvSpPr>
        <p:spPr bwMode="auto">
          <a:xfrm>
            <a:off x="395288" y="969963"/>
            <a:ext cx="8280400" cy="5794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Грижа за природата</a:t>
            </a:r>
          </a:p>
        </p:txBody>
      </p:sp>
      <p:sp>
        <p:nvSpPr>
          <p:cNvPr id="39939" name="Rectangle 7"/>
          <p:cNvSpPr>
            <a:spLocks noChangeArrowheads="1"/>
          </p:cNvSpPr>
          <p:nvPr/>
        </p:nvSpPr>
        <p:spPr bwMode="auto">
          <a:xfrm>
            <a:off x="5483225" y="2565400"/>
            <a:ext cx="3600450" cy="243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1900" b="1" smtClean="0">
                <a:solidFill>
                  <a:srgbClr val="000000"/>
                </a:solidFill>
                <a:latin typeface="Garamond" panose="02020404030301010803" pitchFamily="18" charset="0"/>
              </a:rPr>
              <a:t>Дружеството  разполага с пречиствателни станции </a:t>
            </a:r>
            <a:r>
              <a:rPr lang="bg-BG" altLang="bg-BG" sz="1900" smtClean="0">
                <a:solidFill>
                  <a:srgbClr val="000000"/>
                </a:solidFill>
                <a:latin typeface="Garamond" panose="02020404030301010803" pitchFamily="18" charset="0"/>
              </a:rPr>
              <a:t>за руднични води, за дренажни  води и за отпадно-битови води. Едната от тях е изградена след приватизацията и открита от министъра на околната среда                  и водите през 2011 г.</a:t>
            </a:r>
            <a:endParaRPr lang="en-US" altLang="bg-BG" sz="1900" smtClean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4580" name="Picture 8" descr="5_Pre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225" y="1758950"/>
            <a:ext cx="4516438" cy="3103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9941" name="Rectangle 1"/>
          <p:cNvSpPr>
            <a:spLocks noChangeArrowheads="1"/>
          </p:cNvSpPr>
          <p:nvPr/>
        </p:nvSpPr>
        <p:spPr bwMode="auto">
          <a:xfrm>
            <a:off x="1031875" y="5300663"/>
            <a:ext cx="77406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800" b="1" smtClean="0">
                <a:solidFill>
                  <a:srgbClr val="990000"/>
                </a:solidFill>
                <a:latin typeface="Garamond" panose="02020404030301010803" pitchFamily="18" charset="0"/>
              </a:rPr>
              <a:t>отклонения</a:t>
            </a:r>
            <a:r>
              <a:rPr lang="bg-BG" altLang="bg-BG" sz="1800" b="1" smtClean="0">
                <a:solidFill>
                  <a:srgbClr val="990000"/>
                </a:solidFill>
                <a:latin typeface="Garamond" panose="02020404030301010803" pitchFamily="18" charset="0"/>
              </a:rPr>
              <a:t> от индивидуалните емисионни ограничения                            за опазване на околната среда</a:t>
            </a:r>
          </a:p>
        </p:txBody>
      </p:sp>
      <p:sp>
        <p:nvSpPr>
          <p:cNvPr id="7" name="Rectangle 6"/>
          <p:cNvSpPr/>
          <p:nvPr/>
        </p:nvSpPr>
        <p:spPr>
          <a:xfrm>
            <a:off x="468313" y="5300663"/>
            <a:ext cx="865187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0</a:t>
            </a:r>
            <a:endParaRPr lang="bg-BG" sz="4800" b="1" dirty="0">
              <a:solidFill>
                <a:srgbClr val="990000"/>
              </a:solidFill>
              <a:latin typeface="Garamond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57813" y="1571625"/>
            <a:ext cx="720725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3</a:t>
            </a:r>
            <a:endParaRPr lang="bg-BG" sz="4800" b="1" dirty="0">
              <a:solidFill>
                <a:srgbClr val="990000"/>
              </a:solidFill>
              <a:latin typeface="Garamond" pitchFamily="18" charset="0"/>
            </a:endParaRP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5940425" y="1557338"/>
            <a:ext cx="29527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800" b="1" smtClean="0">
                <a:solidFill>
                  <a:srgbClr val="990000"/>
                </a:solidFill>
                <a:latin typeface="Garamond" panose="02020404030301010803" pitchFamily="18" charset="0"/>
              </a:rPr>
              <a:t>пречиствателни станции</a:t>
            </a:r>
            <a:endParaRPr lang="bg-BG" altLang="bg-BG" sz="1800" b="1" smtClean="0">
              <a:solidFill>
                <a:srgbClr val="99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39945" name="Group 10"/>
          <p:cNvGrpSpPr>
            <a:grpSpLocks/>
          </p:cNvGrpSpPr>
          <p:nvPr/>
        </p:nvGrpSpPr>
        <p:grpSpPr bwMode="auto">
          <a:xfrm>
            <a:off x="287338" y="239713"/>
            <a:ext cx="5516562" cy="1089025"/>
            <a:chOff x="287796" y="239336"/>
            <a:chExt cx="5515828" cy="1089328"/>
          </a:xfrm>
        </p:grpSpPr>
        <p:pic>
          <p:nvPicPr>
            <p:cNvPr id="39946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47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6731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6" descr="4_Ecologi_Hvos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395413"/>
            <a:ext cx="5254625" cy="3170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987" name="Rectangle 7"/>
          <p:cNvSpPr>
            <a:spLocks noChangeArrowheads="1"/>
          </p:cNvSpPr>
          <p:nvPr/>
        </p:nvSpPr>
        <p:spPr bwMode="auto">
          <a:xfrm>
            <a:off x="5867400" y="1487488"/>
            <a:ext cx="3132138" cy="477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1900" b="1" u="sng" smtClean="0">
                <a:solidFill>
                  <a:srgbClr val="000000"/>
                </a:solidFill>
                <a:latin typeface="Garamond" panose="02020404030301010803" pitchFamily="18" charset="0"/>
              </a:rPr>
              <a:t>На снимката </a:t>
            </a:r>
            <a:endParaRPr lang="bg-BG" altLang="bg-BG" sz="1900" b="1" smtClean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1900" smtClean="0">
                <a:solidFill>
                  <a:srgbClr val="000000"/>
                </a:solidFill>
                <a:latin typeface="Garamond" panose="02020404030301010803" pitchFamily="18" charset="0"/>
              </a:rPr>
              <a:t>Техническа  и биологична рекултивация   по сух откос на хвостохранилище „Люляковица”.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1900" smtClean="0">
                <a:solidFill>
                  <a:srgbClr val="000000"/>
                </a:solidFill>
                <a:latin typeface="Garamond" panose="02020404030301010803" pitchFamily="18" charset="0"/>
              </a:rPr>
              <a:t>Съоръжението има автоматизирана                контролно-измервателна система за следене                     на техническото състояние на стената.      </a:t>
            </a:r>
            <a:endParaRPr lang="bg-BG" altLang="bg-BG" sz="1900" i="1" smtClean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1900" i="1" smtClean="0">
                <a:solidFill>
                  <a:srgbClr val="000000"/>
                </a:solidFill>
                <a:latin typeface="Garamond" panose="02020404030301010803" pitchFamily="18" charset="0"/>
              </a:rPr>
              <a:t>През 2009 г. е представено от МОСВ като пример пред европейска делегация  по повод директивата за управление на минните отпадъци</a:t>
            </a:r>
            <a:r>
              <a:rPr lang="bg-BG" altLang="bg-BG" sz="1900" smtClean="0">
                <a:solidFill>
                  <a:srgbClr val="000000"/>
                </a:solidFill>
                <a:latin typeface="Garamond" panose="02020404030301010803" pitchFamily="18" charset="0"/>
              </a:rPr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142875" y="5357813"/>
            <a:ext cx="803275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0</a:t>
            </a:r>
            <a:endParaRPr lang="bg-BG" sz="4800" b="1" dirty="0">
              <a:solidFill>
                <a:srgbClr val="990000"/>
              </a:solidFill>
              <a:latin typeface="Garamond" pitchFamily="18" charset="0"/>
            </a:endParaRPr>
          </a:p>
        </p:txBody>
      </p:sp>
      <p:sp>
        <p:nvSpPr>
          <p:cNvPr id="41989" name="Rectangle 6"/>
          <p:cNvSpPr>
            <a:spLocks noChangeArrowheads="1"/>
          </p:cNvSpPr>
          <p:nvPr/>
        </p:nvSpPr>
        <p:spPr bwMode="auto">
          <a:xfrm>
            <a:off x="642938" y="5357813"/>
            <a:ext cx="54102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800" b="1" smtClean="0">
                <a:solidFill>
                  <a:srgbClr val="990000"/>
                </a:solidFill>
                <a:latin typeface="Garamond" panose="02020404030301010803" pitchFamily="18" charset="0"/>
              </a:rPr>
              <a:t>лева за санкции, без нарушения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1800" b="1" smtClean="0">
                <a:solidFill>
                  <a:srgbClr val="990000"/>
                </a:solidFill>
                <a:latin typeface="Garamond" panose="02020404030301010803" pitchFamily="18" charset="0"/>
              </a:rPr>
              <a:t>по екологичното законодателство</a:t>
            </a:r>
          </a:p>
        </p:txBody>
      </p:sp>
      <p:sp>
        <p:nvSpPr>
          <p:cNvPr id="41990" name="Rectangle 7"/>
          <p:cNvSpPr>
            <a:spLocks noChangeArrowheads="1"/>
          </p:cNvSpPr>
          <p:nvPr/>
        </p:nvSpPr>
        <p:spPr bwMode="auto">
          <a:xfrm>
            <a:off x="481013" y="4799013"/>
            <a:ext cx="5156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1800" b="1" smtClean="0">
                <a:solidFill>
                  <a:srgbClr val="990000"/>
                </a:solidFill>
                <a:latin typeface="Garamond" panose="02020404030301010803" pitchFamily="18" charset="0"/>
              </a:rPr>
              <a:t>Награда „Грижа за природата“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1800" b="1" smtClean="0">
                <a:solidFill>
                  <a:srgbClr val="990000"/>
                </a:solidFill>
                <a:latin typeface="Garamond" panose="02020404030301010803" pitchFamily="18" charset="0"/>
              </a:rPr>
              <a:t>през 2014</a:t>
            </a:r>
            <a:r>
              <a:rPr lang="en-US" altLang="bg-BG" sz="1800" b="1" smtClean="0">
                <a:solidFill>
                  <a:srgbClr val="990000"/>
                </a:solidFill>
                <a:latin typeface="Garamond" panose="02020404030301010803" pitchFamily="18" charset="0"/>
              </a:rPr>
              <a:t> </a:t>
            </a:r>
            <a:r>
              <a:rPr lang="bg-BG" altLang="bg-BG" sz="1800" b="1" smtClean="0">
                <a:solidFill>
                  <a:srgbClr val="990000"/>
                </a:solidFill>
                <a:latin typeface="Garamond" panose="02020404030301010803" pitchFamily="18" charset="0"/>
              </a:rPr>
              <a:t>и 2015 г. заради</a:t>
            </a:r>
          </a:p>
        </p:txBody>
      </p:sp>
      <p:grpSp>
        <p:nvGrpSpPr>
          <p:cNvPr id="41991" name="Group 9"/>
          <p:cNvGrpSpPr>
            <a:grpSpLocks/>
          </p:cNvGrpSpPr>
          <p:nvPr/>
        </p:nvGrpSpPr>
        <p:grpSpPr bwMode="auto">
          <a:xfrm>
            <a:off x="287338" y="239713"/>
            <a:ext cx="5516562" cy="1089025"/>
            <a:chOff x="287796" y="239336"/>
            <a:chExt cx="5515828" cy="1089328"/>
          </a:xfrm>
        </p:grpSpPr>
        <p:pic>
          <p:nvPicPr>
            <p:cNvPr id="41992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993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9436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357188" y="981075"/>
            <a:ext cx="8280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40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В хармония с природата</a:t>
            </a:r>
          </a:p>
        </p:txBody>
      </p:sp>
      <p:sp>
        <p:nvSpPr>
          <p:cNvPr id="6" name="Rectangle 5"/>
          <p:cNvSpPr/>
          <p:nvPr/>
        </p:nvSpPr>
        <p:spPr>
          <a:xfrm>
            <a:off x="336550" y="5411788"/>
            <a:ext cx="719138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2</a:t>
            </a:r>
            <a:endParaRPr lang="bg-BG" sz="4800" b="1" dirty="0">
              <a:solidFill>
                <a:srgbClr val="990000"/>
              </a:solidFill>
              <a:latin typeface="Garamond" pitchFamily="18" charset="0"/>
            </a:endParaRPr>
          </a:p>
        </p:txBody>
      </p:sp>
      <p:sp>
        <p:nvSpPr>
          <p:cNvPr id="44036" name="Rectangle 6"/>
          <p:cNvSpPr>
            <a:spLocks noChangeArrowheads="1"/>
          </p:cNvSpPr>
          <p:nvPr/>
        </p:nvSpPr>
        <p:spPr bwMode="auto">
          <a:xfrm>
            <a:off x="890588" y="5410200"/>
            <a:ext cx="807402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800" b="1" smtClean="0">
                <a:solidFill>
                  <a:srgbClr val="990000"/>
                </a:solidFill>
                <a:latin typeface="Garamond" panose="02020404030301010803" pitchFamily="18" charset="0"/>
              </a:rPr>
              <a:t>километра разстояние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1800" b="1" smtClean="0">
                <a:solidFill>
                  <a:srgbClr val="990000"/>
                </a:solidFill>
                <a:latin typeface="Garamond" panose="02020404030301010803" pitchFamily="18" charset="0"/>
              </a:rPr>
              <a:t>от рудника до лавандулови насаждения със сертификат за биопроизводство</a:t>
            </a:r>
          </a:p>
        </p:txBody>
      </p:sp>
      <p:grpSp>
        <p:nvGrpSpPr>
          <p:cNvPr id="44037" name="Group 9"/>
          <p:cNvGrpSpPr>
            <a:grpSpLocks/>
          </p:cNvGrpSpPr>
          <p:nvPr/>
        </p:nvGrpSpPr>
        <p:grpSpPr bwMode="auto">
          <a:xfrm>
            <a:off x="287338" y="239713"/>
            <a:ext cx="5516562" cy="1089025"/>
            <a:chOff x="287796" y="239336"/>
            <a:chExt cx="5515828" cy="1089328"/>
          </a:xfrm>
        </p:grpSpPr>
        <p:pic>
          <p:nvPicPr>
            <p:cNvPr id="44041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042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6238" y="2143125"/>
            <a:ext cx="5472112" cy="3241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850" y="2133600"/>
            <a:ext cx="2452688" cy="1725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5288" y="4037013"/>
            <a:ext cx="2435225" cy="1338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2085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AB2F26B-DBB6-40DC-B3C2-47D48315C6C3}" type="slidenum">
              <a:rPr lang="en-US" altLang="en-US" sz="1200">
                <a:solidFill>
                  <a:srgbClr val="000000"/>
                </a:solidFill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56</a:t>
            </a:fld>
            <a:endParaRPr lang="en-US" altLang="en-US" sz="12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46083" name="Group 2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46085" name="Picture 1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086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Rectangle 5"/>
          <p:cNvSpPr/>
          <p:nvPr/>
        </p:nvSpPr>
        <p:spPr>
          <a:xfrm>
            <a:off x="971550" y="2492375"/>
            <a:ext cx="7200900" cy="1754188"/>
          </a:xfrm>
          <a:prstGeom prst="rect">
            <a:avLst/>
          </a:prstGeom>
          <a:effectLst>
            <a:outerShdw blurRad="50800" dist="50800" dir="5400000" sx="108000" sy="108000" algn="ctr" rotWithShape="0">
              <a:srgbClr val="000000">
                <a:alpha val="43137"/>
              </a:srgbClr>
            </a:outerShdw>
          </a:effec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54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СОЦИАЛНА ОТГОВОРНОСТ</a:t>
            </a:r>
          </a:p>
        </p:txBody>
      </p:sp>
    </p:spTree>
    <p:extLst>
      <p:ext uri="{BB962C8B-B14F-4D97-AF65-F5344CB8AC3E}">
        <p14:creationId xmlns:p14="http://schemas.microsoft.com/office/powerpoint/2010/main" val="212431491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pPr eaLnBrk="1" hangingPunct="1"/>
            <a:r>
              <a:rPr lang="bg-BG" altLang="bg-BG" sz="1600" smtClean="0"/>
              <a:t/>
            </a:r>
            <a:br>
              <a:rPr lang="bg-BG" altLang="bg-BG" sz="1600" smtClean="0"/>
            </a:br>
            <a:r>
              <a:rPr lang="bg-BG" altLang="bg-BG" sz="1800" smtClean="0"/>
              <a:t/>
            </a:r>
            <a:br>
              <a:rPr lang="bg-BG" altLang="bg-BG" sz="1800" smtClean="0"/>
            </a:br>
            <a:endParaRPr lang="en-US" altLang="bg-BG" sz="3800" smtClean="0">
              <a:solidFill>
                <a:schemeClr val="tx1"/>
              </a:solidFill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5288" y="2205038"/>
            <a:ext cx="5408612" cy="1176337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bg-BG" altLang="bg-BG" sz="2200" b="1" smtClean="0">
                <a:latin typeface="Garamond" panose="02020404030301010803" pitchFamily="18" charset="0"/>
              </a:rPr>
              <a:t>В „Асарел-Медет“АД ежегодно  изпълня-ваме фирмена инвестиционна програма “Безопасност  и здраве  при работа” за подобряване на работната среда.</a:t>
            </a:r>
            <a:endParaRPr lang="bg-BG" altLang="bg-BG" sz="800" smtClean="0">
              <a:latin typeface="Garamond" panose="02020404030301010803" pitchFamily="18" charset="0"/>
            </a:endParaRP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bg-BG" altLang="bg-BG" sz="2200" smtClean="0">
                <a:latin typeface="Garamond" panose="02020404030301010803" pitchFamily="18" charset="0"/>
              </a:rPr>
              <a:t> </a:t>
            </a:r>
            <a:endParaRPr lang="bg-BG" altLang="bg-BG" sz="2200" noProof="1" smtClean="0">
              <a:latin typeface="Garamond" panose="02020404030301010803" pitchFamily="18" charset="0"/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bg-BG" altLang="bg-BG" sz="2400" noProof="1" smtClean="0">
              <a:solidFill>
                <a:srgbClr val="031363"/>
              </a:solidFill>
              <a:latin typeface="Garamond" panose="02020404030301010803" pitchFamily="18" charset="0"/>
            </a:endParaRP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bg-BG" sz="1800" smtClean="0">
              <a:solidFill>
                <a:srgbClr val="000000"/>
              </a:solidFill>
            </a:endParaRPr>
          </a:p>
        </p:txBody>
      </p:sp>
      <p:sp>
        <p:nvSpPr>
          <p:cNvPr id="54278" name="Rectangle 12"/>
          <p:cNvSpPr>
            <a:spLocks noChangeArrowheads="1"/>
          </p:cNvSpPr>
          <p:nvPr/>
        </p:nvSpPr>
        <p:spPr bwMode="auto">
          <a:xfrm>
            <a:off x="395288" y="981075"/>
            <a:ext cx="8280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Инвестираме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в безопасност на труда</a:t>
            </a:r>
          </a:p>
        </p:txBody>
      </p:sp>
      <p:pic>
        <p:nvPicPr>
          <p:cNvPr id="10" name="Picture 14" descr="200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883275" y="2173288"/>
            <a:ext cx="2589213" cy="194151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5" descr="2_DSC035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83275" y="4189413"/>
            <a:ext cx="2589213" cy="183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0" y="3638550"/>
            <a:ext cx="1512888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4,6</a:t>
            </a:r>
            <a:endParaRPr lang="bg-BG" sz="4800" b="1" dirty="0">
              <a:solidFill>
                <a:srgbClr val="990000"/>
              </a:solidFill>
              <a:latin typeface="Garamond" pitchFamily="18" charset="0"/>
            </a:endParaRPr>
          </a:p>
        </p:txBody>
      </p:sp>
      <p:sp>
        <p:nvSpPr>
          <p:cNvPr id="47113" name="Rectangle 11"/>
          <p:cNvSpPr>
            <a:spLocks noChangeArrowheads="1"/>
          </p:cNvSpPr>
          <p:nvPr/>
        </p:nvSpPr>
        <p:spPr bwMode="auto">
          <a:xfrm>
            <a:off x="1163638" y="3789363"/>
            <a:ext cx="54102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800" b="1" smtClean="0">
                <a:solidFill>
                  <a:srgbClr val="990000"/>
                </a:solidFill>
                <a:latin typeface="Garamond" panose="02020404030301010803" pitchFamily="18" charset="0"/>
              </a:rPr>
              <a:t>милиона лева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1800" b="1" smtClean="0">
                <a:solidFill>
                  <a:srgbClr val="990000"/>
                </a:solidFill>
                <a:latin typeface="Garamond" panose="02020404030301010803" pitchFamily="18" charset="0"/>
              </a:rPr>
              <a:t>по програма „Безопасност“ през 2015 г.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57213" y="4476750"/>
            <a:ext cx="809625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2</a:t>
            </a:r>
            <a:endParaRPr lang="bg-BG" sz="4800" b="1" dirty="0">
              <a:solidFill>
                <a:srgbClr val="990000"/>
              </a:solidFill>
              <a:latin typeface="Garamond" pitchFamily="18" charset="0"/>
            </a:endParaRPr>
          </a:p>
        </p:txBody>
      </p:sp>
      <p:sp>
        <p:nvSpPr>
          <p:cNvPr id="47115" name="Rectangle 13"/>
          <p:cNvSpPr>
            <a:spLocks noChangeArrowheads="1"/>
          </p:cNvSpPr>
          <p:nvPr/>
        </p:nvSpPr>
        <p:spPr bwMode="auto">
          <a:xfrm>
            <a:off x="1258888" y="4506913"/>
            <a:ext cx="5410200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800" b="1" smtClean="0">
                <a:solidFill>
                  <a:srgbClr val="990000"/>
                </a:solidFill>
                <a:latin typeface="Garamond" panose="02020404030301010803" pitchFamily="18" charset="0"/>
              </a:rPr>
              <a:t>пъти увеличение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1800" b="1" smtClean="0">
                <a:solidFill>
                  <a:srgbClr val="990000"/>
                </a:solidFill>
                <a:latin typeface="Garamond" panose="02020404030301010803" pitchFamily="18" charset="0"/>
              </a:rPr>
              <a:t>на средствата за последните 5 години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57213" y="5324475"/>
            <a:ext cx="809625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4</a:t>
            </a:r>
            <a:endParaRPr lang="bg-BG" sz="4800" b="1" dirty="0">
              <a:solidFill>
                <a:srgbClr val="990000"/>
              </a:solidFill>
              <a:latin typeface="Garamond" pitchFamily="18" charset="0"/>
            </a:endParaRPr>
          </a:p>
        </p:txBody>
      </p:sp>
      <p:sp>
        <p:nvSpPr>
          <p:cNvPr id="47117" name="Rectangle 15"/>
          <p:cNvSpPr>
            <a:spLocks noChangeArrowheads="1"/>
          </p:cNvSpPr>
          <p:nvPr/>
        </p:nvSpPr>
        <p:spPr bwMode="auto">
          <a:xfrm>
            <a:off x="1195388" y="5365750"/>
            <a:ext cx="54102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800" b="1" smtClean="0">
                <a:solidFill>
                  <a:srgbClr val="990000"/>
                </a:solidFill>
                <a:latin typeface="Garamond" panose="02020404030301010803" pitchFamily="18" charset="0"/>
              </a:rPr>
              <a:t>национални награди по БЗР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1800" b="1" smtClean="0">
                <a:solidFill>
                  <a:srgbClr val="990000"/>
                </a:solidFill>
                <a:latin typeface="Garamond" panose="02020404030301010803" pitchFamily="18" charset="0"/>
              </a:rPr>
              <a:t>за последните 5 години</a:t>
            </a:r>
          </a:p>
        </p:txBody>
      </p:sp>
      <p:grpSp>
        <p:nvGrpSpPr>
          <p:cNvPr id="47118" name="Group 17"/>
          <p:cNvGrpSpPr>
            <a:grpSpLocks/>
          </p:cNvGrpSpPr>
          <p:nvPr/>
        </p:nvGrpSpPr>
        <p:grpSpPr bwMode="auto">
          <a:xfrm>
            <a:off x="287338" y="239713"/>
            <a:ext cx="5516562" cy="1089025"/>
            <a:chOff x="287796" y="239336"/>
            <a:chExt cx="5515828" cy="1089328"/>
          </a:xfrm>
        </p:grpSpPr>
        <p:pic>
          <p:nvPicPr>
            <p:cNvPr id="47119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120" name="Picture 1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4340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2" name="Picture 6" descr="20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" y="3348038"/>
            <a:ext cx="3490913" cy="2867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80903" name="Picture 7" descr="DSC024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5488" y="2320925"/>
            <a:ext cx="3573462" cy="2882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395288" y="981075"/>
            <a:ext cx="8280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Инвестираме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в безопасност и здраве</a:t>
            </a:r>
          </a:p>
        </p:txBody>
      </p:sp>
      <p:sp>
        <p:nvSpPr>
          <p:cNvPr id="10" name="Rectangle 9"/>
          <p:cNvSpPr/>
          <p:nvPr/>
        </p:nvSpPr>
        <p:spPr>
          <a:xfrm>
            <a:off x="501650" y="2379663"/>
            <a:ext cx="720725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0</a:t>
            </a:r>
            <a:endParaRPr lang="bg-BG" sz="4800" b="1" dirty="0">
              <a:solidFill>
                <a:srgbClr val="990000"/>
              </a:solidFill>
              <a:latin typeface="Garamond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16463" y="5297488"/>
            <a:ext cx="720725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0</a:t>
            </a:r>
            <a:endParaRPr lang="bg-BG" sz="4800" b="1" dirty="0">
              <a:solidFill>
                <a:srgbClr val="990000"/>
              </a:solidFill>
              <a:latin typeface="Garamond" pitchFamily="18" charset="0"/>
            </a:endParaRPr>
          </a:p>
        </p:txBody>
      </p:sp>
      <p:sp>
        <p:nvSpPr>
          <p:cNvPr id="49159" name="Rectangle 11"/>
          <p:cNvSpPr>
            <a:spLocks noChangeArrowheads="1"/>
          </p:cNvSpPr>
          <p:nvPr/>
        </p:nvSpPr>
        <p:spPr bwMode="auto">
          <a:xfrm>
            <a:off x="939800" y="2368550"/>
            <a:ext cx="54102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800" b="1" smtClean="0">
                <a:solidFill>
                  <a:srgbClr val="990000"/>
                </a:solidFill>
                <a:latin typeface="Garamond" panose="02020404030301010803" pitchFamily="18" charset="0"/>
              </a:rPr>
              <a:t>трудови злополуки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1800" b="1" smtClean="0">
                <a:solidFill>
                  <a:srgbClr val="990000"/>
                </a:solidFill>
                <a:latin typeface="Garamond" panose="02020404030301010803" pitchFamily="18" charset="0"/>
              </a:rPr>
              <a:t>от 2012 до настоящия момент</a:t>
            </a:r>
          </a:p>
        </p:txBody>
      </p:sp>
      <p:sp>
        <p:nvSpPr>
          <p:cNvPr id="49160" name="Rectangle 12"/>
          <p:cNvSpPr>
            <a:spLocks noChangeArrowheads="1"/>
          </p:cNvSpPr>
          <p:nvPr/>
        </p:nvSpPr>
        <p:spPr bwMode="auto">
          <a:xfrm>
            <a:off x="5219700" y="5260975"/>
            <a:ext cx="33115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800" b="1" smtClean="0">
                <a:solidFill>
                  <a:srgbClr val="990000"/>
                </a:solidFill>
                <a:latin typeface="Garamond" panose="02020404030301010803" pitchFamily="18" charset="0"/>
              </a:rPr>
              <a:t>професионални заболявания</a:t>
            </a:r>
          </a:p>
        </p:txBody>
      </p:sp>
      <p:grpSp>
        <p:nvGrpSpPr>
          <p:cNvPr id="49161" name="Group 14"/>
          <p:cNvGrpSpPr>
            <a:grpSpLocks/>
          </p:cNvGrpSpPr>
          <p:nvPr/>
        </p:nvGrpSpPr>
        <p:grpSpPr bwMode="auto">
          <a:xfrm>
            <a:off x="287338" y="239713"/>
            <a:ext cx="5516562" cy="1089025"/>
            <a:chOff x="287796" y="239336"/>
            <a:chExt cx="5515828" cy="1089328"/>
          </a:xfrm>
        </p:grpSpPr>
        <p:pic>
          <p:nvPicPr>
            <p:cNvPr id="49162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63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2242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4"/>
          <p:cNvSpPr>
            <a:spLocks noChangeArrowheads="1"/>
          </p:cNvSpPr>
          <p:nvPr/>
        </p:nvSpPr>
        <p:spPr bwMode="auto">
          <a:xfrm>
            <a:off x="428625" y="4857750"/>
            <a:ext cx="84963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200" b="1" smtClean="0">
                <a:solidFill>
                  <a:srgbClr val="990000"/>
                </a:solidFill>
                <a:latin typeface="Garamond" panose="02020404030301010803" pitchFamily="18" charset="0"/>
              </a:rPr>
              <a:t>97% от работещите в компанията живеят заедно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200" b="1" smtClean="0">
                <a:solidFill>
                  <a:srgbClr val="990000"/>
                </a:solidFill>
                <a:latin typeface="Garamond" panose="02020404030301010803" pitchFamily="18" charset="0"/>
              </a:rPr>
              <a:t>със своите семейства в община Панагюрище.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200" b="1" smtClean="0">
                <a:solidFill>
                  <a:srgbClr val="000000"/>
                </a:solidFill>
                <a:latin typeface="Garamond" panose="02020404030301010803" pitchFamily="18" charset="0"/>
              </a:rPr>
              <a:t>Дългогодишните фирмени традиции и ценности ни сплотяват.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20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  <a:endParaRPr lang="en-US" altLang="bg-BG" sz="2200" smtClean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bg-BG" sz="2200" smtClean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bg-BG" sz="2200" smtClean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bg-BG" sz="2200" smtClean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bg-BG" altLang="bg-BG" sz="2200" smtClean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49225" y="239713"/>
            <a:ext cx="9144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Инвестиции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в развитие на кадрите</a:t>
            </a:r>
          </a:p>
        </p:txBody>
      </p:sp>
      <p:pic>
        <p:nvPicPr>
          <p:cNvPr id="32772" name="Picture 306" descr="\\fileserver\Share\Biblioteka\ANI-sn\DSC_0562 - Cop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912938"/>
            <a:ext cx="8207375" cy="2720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50181" name="Group 5"/>
          <p:cNvGrpSpPr>
            <a:grpSpLocks/>
          </p:cNvGrpSpPr>
          <p:nvPr/>
        </p:nvGrpSpPr>
        <p:grpSpPr bwMode="auto">
          <a:xfrm>
            <a:off x="428625" y="285750"/>
            <a:ext cx="5516563" cy="1089025"/>
            <a:chOff x="287796" y="239336"/>
            <a:chExt cx="5515828" cy="1089328"/>
          </a:xfrm>
        </p:grpSpPr>
        <p:pic>
          <p:nvPicPr>
            <p:cNvPr id="50182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183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0610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404664"/>
            <a:ext cx="6552728" cy="1080120"/>
          </a:xfrm>
        </p:spPr>
        <p:txBody>
          <a:bodyPr>
            <a:normAutofit fontScale="90000"/>
          </a:bodyPr>
          <a:lstStyle/>
          <a:p>
            <a:pPr algn="l"/>
            <a:r>
              <a:rPr lang="bg-BG" dirty="0"/>
              <a:t>Жизнен </a:t>
            </a:r>
            <a:r>
              <a:rPr lang="bg-BG" dirty="0" smtClean="0"/>
              <a:t>стандарт								4/4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bg-BG" dirty="0" smtClean="0"/>
              <a:t>Държава с подземни </a:t>
            </a:r>
            <a:r>
              <a:rPr lang="bg-BG" dirty="0"/>
              <a:t>богатства </a:t>
            </a:r>
            <a:r>
              <a:rPr lang="en-US" dirty="0"/>
              <a:t/>
            </a:r>
            <a:br>
              <a:rPr lang="en-US" dirty="0"/>
            </a:br>
            <a:r>
              <a:rPr lang="bg-BG" dirty="0" smtClean="0">
                <a:sym typeface="Wingdings" panose="05000000000000000000" pitchFamily="2" charset="2"/>
              </a:rPr>
              <a:t> </a:t>
            </a:r>
            <a:endParaRPr lang="en-US" dirty="0" smtClean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bg-BG" dirty="0" smtClean="0">
                <a:sym typeface="Wingdings" panose="05000000000000000000" pitchFamily="2" charset="2"/>
              </a:rPr>
              <a:t>С</a:t>
            </a:r>
            <a:r>
              <a:rPr lang="bg-BG" dirty="0" smtClean="0"/>
              <a:t>оциално-икономическо </a:t>
            </a:r>
            <a:r>
              <a:rPr lang="bg-BG" dirty="0"/>
              <a:t>развитие </a:t>
            </a:r>
            <a:endParaRPr lang="en-US" dirty="0" smtClean="0"/>
          </a:p>
          <a:p>
            <a:pPr marL="0" indent="0" algn="ctr">
              <a:buNone/>
            </a:pPr>
            <a:r>
              <a:rPr lang="bg-BG" dirty="0" smtClean="0"/>
              <a:t>+ </a:t>
            </a:r>
            <a:endParaRPr lang="en-US" dirty="0" smtClean="0"/>
          </a:p>
          <a:p>
            <a:pPr marL="0" indent="0" algn="ctr">
              <a:buNone/>
            </a:pPr>
            <a:r>
              <a:rPr lang="bg-BG" dirty="0" smtClean="0"/>
              <a:t>Повишаване </a:t>
            </a:r>
            <a:r>
              <a:rPr lang="bg-BG" dirty="0"/>
              <a:t>жизнения стандарт на </a:t>
            </a:r>
            <a:r>
              <a:rPr lang="bg-BG" dirty="0" smtClean="0"/>
              <a:t>местните хора</a:t>
            </a:r>
          </a:p>
          <a:p>
            <a:pPr algn="ctr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62072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2643188"/>
            <a:ext cx="3744913" cy="3384550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bg-BG" altLang="bg-BG" sz="2100" smtClean="0">
                <a:latin typeface="Garamond" panose="02020404030301010803" pitchFamily="18" charset="0"/>
              </a:rPr>
              <a:t>Всеки работещ в дружеството получава допълнително обучение и възможности                  за кариерно развитие. 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bg-BG" altLang="bg-BG" sz="2100" smtClean="0">
                <a:latin typeface="Garamond" panose="02020404030301010803" pitchFamily="18" charset="0"/>
              </a:rPr>
              <a:t>Ежегодно се изпълнява Програма „Развитие на човешките ресурси“, 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bg-BG" altLang="bg-BG" sz="2100" smtClean="0">
                <a:latin typeface="Garamond" panose="02020404030301010803" pitchFamily="18" charset="0"/>
              </a:rPr>
              <a:t>по която се инвестират 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bg-BG" altLang="bg-BG" sz="2100" smtClean="0">
                <a:latin typeface="Garamond" panose="02020404030301010803" pitchFamily="18" charset="0"/>
              </a:rPr>
              <a:t>около 400 хил. лева                                за обучения и квалификация.</a:t>
            </a:r>
          </a:p>
        </p:txBody>
      </p:sp>
      <p:pic>
        <p:nvPicPr>
          <p:cNvPr id="30723" name="Picture 8" descr="20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63" y="2786063"/>
            <a:ext cx="4732337" cy="2709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998538"/>
            <a:ext cx="8372475" cy="1624012"/>
          </a:xfrm>
        </p:spPr>
        <p:txBody>
          <a:bodyPr/>
          <a:lstStyle/>
          <a:p>
            <a:pPr algn="ctr">
              <a:defRPr/>
            </a:pPr>
            <a:r>
              <a:rPr lang="bg-BG" sz="3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Дългосрочна перспектива </a:t>
            </a:r>
            <a:br>
              <a:rPr lang="bg-BG" sz="3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работа и развитие</a:t>
            </a:r>
          </a:p>
        </p:txBody>
      </p:sp>
      <p:grpSp>
        <p:nvGrpSpPr>
          <p:cNvPr id="52229" name="Group 9"/>
          <p:cNvGrpSpPr>
            <a:grpSpLocks/>
          </p:cNvGrpSpPr>
          <p:nvPr/>
        </p:nvGrpSpPr>
        <p:grpSpPr bwMode="auto">
          <a:xfrm>
            <a:off x="287338" y="239713"/>
            <a:ext cx="5516562" cy="1089025"/>
            <a:chOff x="287796" y="239336"/>
            <a:chExt cx="5515828" cy="1089328"/>
          </a:xfrm>
        </p:grpSpPr>
        <p:pic>
          <p:nvPicPr>
            <p:cNvPr id="52230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1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9752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00063" y="1844675"/>
            <a:ext cx="8142287" cy="1800225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bg-BG" altLang="bg-BG" sz="2200" smtClean="0">
                <a:latin typeface="Garamond" panose="02020404030301010803" pitchFamily="18" charset="0"/>
              </a:rPr>
              <a:t>През 2015 г. 59 студенти от различни университети участваха в лятната стажантска програма на „Асарел-Медет“АД - една от най-мащабните стажантски програми в страната. </a:t>
            </a:r>
            <a:r>
              <a:rPr lang="bg-BG" altLang="bg-BG" sz="2200" b="1" smtClean="0">
                <a:latin typeface="Garamond" panose="02020404030301010803" pitchFamily="18" charset="0"/>
              </a:rPr>
              <a:t>От 2004 г. досега  в стажантската ни програма са се включили над 500 младежи, а над 100 работят в дружеството.</a:t>
            </a:r>
            <a:endParaRPr lang="bg-BG" altLang="bg-BG" sz="2200" smtClean="0">
              <a:latin typeface="Garamond" panose="02020404030301010803" pitchFamily="18" charset="0"/>
            </a:endParaRPr>
          </a:p>
          <a:p>
            <a:pPr marL="0" indent="0" algn="ctr">
              <a:lnSpc>
                <a:spcPct val="90000"/>
              </a:lnSpc>
              <a:buFont typeface="Wingdings" panose="05000000000000000000" pitchFamily="2" charset="2"/>
              <a:buNone/>
            </a:pPr>
            <a:endParaRPr lang="bg-BG" altLang="bg-BG" sz="2200" smtClean="0">
              <a:latin typeface="Garamond" panose="02020404030301010803" pitchFamily="18" charset="0"/>
            </a:endParaRPr>
          </a:p>
          <a:p>
            <a:pPr marL="0" indent="0">
              <a:lnSpc>
                <a:spcPct val="90000"/>
              </a:lnSpc>
            </a:pPr>
            <a:endParaRPr lang="bg-BG" altLang="bg-BG" sz="2200" b="1" smtClean="0">
              <a:latin typeface="Garamond" panose="02020404030301010803" pitchFamily="18" charset="0"/>
            </a:endParaRPr>
          </a:p>
        </p:txBody>
      </p:sp>
      <p:sp>
        <p:nvSpPr>
          <p:cNvPr id="5325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bg-BG" sz="1800" smtClean="0">
              <a:solidFill>
                <a:srgbClr val="000000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233363"/>
            <a:ext cx="9144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 err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Иинвестираме</a:t>
            </a: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в бъдещето</a:t>
            </a:r>
          </a:p>
        </p:txBody>
      </p:sp>
      <p:pic>
        <p:nvPicPr>
          <p:cNvPr id="31750" name="Picture 311" descr="C:\Users\A.Findzhikova\Desktop\БМГК 2014\BMGK_CSR_2014\3_2013.07.01_STAJ_I etap_DSC027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3573463"/>
            <a:ext cx="6661150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sx="108000" sy="108000" algn="ctr" rotWithShape="0">
              <a:srgbClr val="000000">
                <a:alpha val="43137"/>
              </a:srgbClr>
            </a:outerShdw>
          </a:effectLst>
        </p:spPr>
      </p:pic>
      <p:grpSp>
        <p:nvGrpSpPr>
          <p:cNvPr id="53254" name="Group 8"/>
          <p:cNvGrpSpPr>
            <a:grpSpLocks/>
          </p:cNvGrpSpPr>
          <p:nvPr/>
        </p:nvGrpSpPr>
        <p:grpSpPr bwMode="auto">
          <a:xfrm>
            <a:off x="287338" y="239713"/>
            <a:ext cx="5516562" cy="1089025"/>
            <a:chOff x="287796" y="239336"/>
            <a:chExt cx="5515828" cy="1089328"/>
          </a:xfrm>
        </p:grpSpPr>
        <p:pic>
          <p:nvPicPr>
            <p:cNvPr id="53255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256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243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8"/>
          <p:cNvSpPr>
            <a:spLocks noChangeArrowheads="1"/>
          </p:cNvSpPr>
          <p:nvPr/>
        </p:nvSpPr>
        <p:spPr bwMode="auto">
          <a:xfrm>
            <a:off x="2514600" y="2471738"/>
            <a:ext cx="6111875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1800" b="1" smtClean="0">
                <a:solidFill>
                  <a:srgbClr val="000000"/>
                </a:solidFill>
                <a:latin typeface="Garamond" panose="02020404030301010803" pitchFamily="18" charset="0"/>
              </a:rPr>
              <a:t>Компанията и акционерите й са традиционен и най-голям дарител на Община Панагюрище, като подкрепят значими проекти и развитието на здравеопазването, образованието, културата, социалните дейности, спорта и туризма. Традиционният дарителски договор между  „Асарел-Медет” и Община Панагюрище за подкрепа на местни дейности и инициативи. 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1800" b="1" smtClean="0">
                <a:solidFill>
                  <a:srgbClr val="000000"/>
                </a:solidFill>
                <a:latin typeface="Garamond" panose="02020404030301010803" pitchFamily="18" charset="0"/>
              </a:rPr>
              <a:t>След 1999 г. „Асарел-Медет”АД е инвестирало в общината сума, равна на повече от 10 общински бюджета. </a:t>
            </a:r>
            <a:endParaRPr lang="en-US" altLang="bg-BG" sz="1800" b="1" smtClean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67591" name="Picture 8" descr="gerb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725738"/>
            <a:ext cx="1743075" cy="2354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2225" y="404813"/>
            <a:ext cx="9144000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4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Подкрепа за родния край</a:t>
            </a:r>
          </a:p>
        </p:txBody>
      </p:sp>
      <p:sp>
        <p:nvSpPr>
          <p:cNvPr id="55301" name="Rectangle 2"/>
          <p:cNvSpPr>
            <a:spLocks noChangeArrowheads="1"/>
          </p:cNvSpPr>
          <p:nvPr/>
        </p:nvSpPr>
        <p:spPr bwMode="auto">
          <a:xfrm>
            <a:off x="561975" y="5445125"/>
            <a:ext cx="80645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200" b="1" smtClean="0">
                <a:solidFill>
                  <a:srgbClr val="990000"/>
                </a:solidFill>
                <a:latin typeface="Garamond" panose="02020404030301010803" pitchFamily="18" charset="0"/>
              </a:rPr>
              <a:t>Инвестираме в крупни инфраструктурни проекти,                        които чертаят нови перспективи за развитието на региона. </a:t>
            </a:r>
          </a:p>
        </p:txBody>
      </p:sp>
      <p:grpSp>
        <p:nvGrpSpPr>
          <p:cNvPr id="55302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55303" name="Picture 1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304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516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3"/>
          <p:cNvSpPr>
            <a:spLocks noChangeArrowheads="1"/>
          </p:cNvSpPr>
          <p:nvPr/>
        </p:nvSpPr>
        <p:spPr bwMode="auto">
          <a:xfrm>
            <a:off x="468313" y="4348163"/>
            <a:ext cx="8137525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200" b="1" smtClean="0">
                <a:solidFill>
                  <a:srgbClr val="000000"/>
                </a:solidFill>
                <a:latin typeface="Garamond" panose="02020404030301010803" pitchFamily="18" charset="0"/>
              </a:rPr>
              <a:t>Дарението за изграждане на зала трезор за                                   Панагюрското златно съкровище и ежегодното завръщане                       на оригинала в Исторически музей – Панагюрище,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200" b="1" smtClean="0">
                <a:solidFill>
                  <a:srgbClr val="000000"/>
                </a:solidFill>
                <a:latin typeface="Garamond" panose="02020404030301010803" pitchFamily="18" charset="0"/>
              </a:rPr>
              <a:t> привлича хиляди туристи, чрез което се насърчава малкият             и среден бизнес и се стимулира предприемачеството.</a:t>
            </a:r>
          </a:p>
        </p:txBody>
      </p:sp>
      <p:pic>
        <p:nvPicPr>
          <p:cNvPr id="10" name="Picture 11" descr="C:\Users\A.Findzhikova\Documents\Златно съкровище\2012.05.15_SGRSDA_Zlatno sukrovi6te_Podbor\Priemna_DSC088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2060575"/>
            <a:ext cx="3778250" cy="2114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1" name="Picture 11" descr="IMG_97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2060575"/>
            <a:ext cx="2019300" cy="2125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611188" y="233363"/>
            <a:ext cx="853281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Инвестираме в родния край</a:t>
            </a:r>
          </a:p>
        </p:txBody>
      </p:sp>
      <p:grpSp>
        <p:nvGrpSpPr>
          <p:cNvPr id="57350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57351" name="Picture 1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52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4930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765175"/>
            <a:ext cx="8229600" cy="719138"/>
          </a:xfrm>
        </p:spPr>
        <p:txBody>
          <a:bodyPr/>
          <a:lstStyle/>
          <a:p>
            <a:pPr eaLnBrk="1" hangingPunct="1"/>
            <a:r>
              <a:rPr lang="bg-BG" altLang="bg-BG" sz="1600" smtClean="0"/>
              <a:t/>
            </a:r>
            <a:br>
              <a:rPr lang="bg-BG" altLang="bg-BG" sz="1600" smtClean="0"/>
            </a:br>
            <a:r>
              <a:rPr lang="bg-BG" altLang="bg-BG" sz="1800" smtClean="0"/>
              <a:t/>
            </a:r>
            <a:br>
              <a:rPr lang="bg-BG" altLang="bg-BG" sz="1800" smtClean="0"/>
            </a:br>
            <a:endParaRPr lang="en-US" altLang="bg-BG" sz="3800" smtClean="0">
              <a:solidFill>
                <a:schemeClr val="tx1"/>
              </a:solidFill>
            </a:endParaRPr>
          </a:p>
        </p:txBody>
      </p:sp>
      <p:sp>
        <p:nvSpPr>
          <p:cNvPr id="583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bg-BG" sz="1800" smtClean="0">
              <a:solidFill>
                <a:srgbClr val="000000"/>
              </a:solidFill>
            </a:endParaRPr>
          </a:p>
        </p:txBody>
      </p:sp>
      <p:pic>
        <p:nvPicPr>
          <p:cNvPr id="76808" name="Picture 8" descr="DSC0813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0513" y="2125663"/>
            <a:ext cx="5073650" cy="3803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6809" name="Picture 9" descr="basei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00713" y="2125663"/>
            <a:ext cx="2519362" cy="13620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5364163" y="3633788"/>
            <a:ext cx="3384550" cy="2308225"/>
          </a:xfrm>
          <a:prstGeom prst="rect">
            <a:avLst/>
          </a:prstGeom>
          <a:ln>
            <a:solidFill>
              <a:srgbClr val="99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/>
            </a:pPr>
            <a:r>
              <a:rPr lang="bg-BG" b="1" dirty="0">
                <a:solidFill>
                  <a:srgbClr val="000000"/>
                </a:solidFill>
                <a:latin typeface="Garamond" pitchFamily="18" charset="0"/>
              </a:rPr>
              <a:t>Модернизираният                   Дом на миньора в Панагюрище - Хотел</a:t>
            </a:r>
            <a:r>
              <a:rPr lang="ru-RU" b="1" dirty="0">
                <a:solidFill>
                  <a:srgbClr val="000000"/>
                </a:solidFill>
                <a:latin typeface="Garamond" pitchFamily="18" charset="0"/>
              </a:rPr>
              <a:t>&amp;</a:t>
            </a:r>
            <a:r>
              <a:rPr lang="bg-BG" b="1" dirty="0">
                <a:solidFill>
                  <a:srgbClr val="000000"/>
                </a:solidFill>
                <a:latin typeface="Garamond" pitchFamily="18" charset="0"/>
              </a:rPr>
              <a:t>СПА „Каменград” разполага с                                                                  комплекс от </a:t>
            </a:r>
            <a:r>
              <a:rPr lang="bg-BG" b="1" dirty="0" err="1">
                <a:solidFill>
                  <a:srgbClr val="000000"/>
                </a:solidFill>
                <a:latin typeface="Garamond" pitchFamily="18" charset="0"/>
              </a:rPr>
              <a:t>конферентни</a:t>
            </a:r>
            <a:r>
              <a:rPr lang="bg-BG" b="1" dirty="0">
                <a:solidFill>
                  <a:srgbClr val="000000"/>
                </a:solidFill>
                <a:latin typeface="Garamond" pitchFamily="18" charset="0"/>
              </a:rPr>
              <a:t> зали, закрит плувен басейн и спа център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  <a:defRPr/>
            </a:pPr>
            <a:r>
              <a:rPr lang="bg-BG" b="1" dirty="0">
                <a:solidFill>
                  <a:srgbClr val="000000"/>
                </a:solidFill>
                <a:latin typeface="Garamond" pitchFamily="18" charset="0"/>
              </a:rPr>
              <a:t>с минерална вода</a:t>
            </a:r>
            <a:endParaRPr lang="bg-BG" i="1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233363"/>
            <a:ext cx="9144000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Инвестираме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в развитие на туризма</a:t>
            </a:r>
          </a:p>
        </p:txBody>
      </p:sp>
      <p:grpSp>
        <p:nvGrpSpPr>
          <p:cNvPr id="58376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58377" name="Picture 1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378" name="Picture 1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794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ChangeArrowheads="1"/>
          </p:cNvSpPr>
          <p:nvPr/>
        </p:nvSpPr>
        <p:spPr bwMode="auto">
          <a:xfrm>
            <a:off x="5419725" y="3778250"/>
            <a:ext cx="3706813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200" b="1" smtClean="0">
                <a:solidFill>
                  <a:srgbClr val="000000"/>
                </a:solidFill>
                <a:latin typeface="Garamond" panose="02020404030301010803" pitchFamily="18" charset="0"/>
              </a:rPr>
              <a:t>Ежегодно компанията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200" b="1" smtClean="0">
                <a:solidFill>
                  <a:srgbClr val="000000"/>
                </a:solidFill>
                <a:latin typeface="Garamond" panose="02020404030301010803" pitchFamily="18" charset="0"/>
              </a:rPr>
              <a:t>е генерален спонсор на   Световно първенство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200" b="1" smtClean="0">
                <a:solidFill>
                  <a:srgbClr val="000000"/>
                </a:solidFill>
                <a:latin typeface="Garamond" panose="02020404030301010803" pitchFamily="18" charset="0"/>
              </a:rPr>
              <a:t>по фойерверки  и на Международен фестивал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200" b="1" smtClean="0">
                <a:solidFill>
                  <a:srgbClr val="000000"/>
                </a:solidFill>
                <a:latin typeface="Garamond" panose="02020404030301010803" pitchFamily="18" charset="0"/>
              </a:rPr>
              <a:t>за оперни изпълнители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200" b="1" smtClean="0">
                <a:solidFill>
                  <a:srgbClr val="000000"/>
                </a:solidFill>
                <a:latin typeface="Garamond" panose="02020404030301010803" pitchFamily="18" charset="0"/>
              </a:rPr>
              <a:t>„Елена Николай“. </a:t>
            </a:r>
          </a:p>
        </p:txBody>
      </p:sp>
      <p:pic>
        <p:nvPicPr>
          <p:cNvPr id="36867" name="Picture 7" descr="\\fileserver\Share\Biblioteka\snimki_spas_kalendar\Нова папка (2)\DSC05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851"/>
          <a:stretch>
            <a:fillRect/>
          </a:stretch>
        </p:blipFill>
        <p:spPr bwMode="auto">
          <a:xfrm>
            <a:off x="325438" y="1624013"/>
            <a:ext cx="5105400" cy="4252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868" name="Picture 6" descr="C:\Users\A.Findzhikova\Desktop\opera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1700213"/>
            <a:ext cx="2951163" cy="19891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3175" y="239713"/>
            <a:ext cx="9144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            Подкрепяме фестивалния туризъм</a:t>
            </a:r>
          </a:p>
        </p:txBody>
      </p:sp>
      <p:grpSp>
        <p:nvGrpSpPr>
          <p:cNvPr id="60422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60423" name="Picture 1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424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2920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3"/>
          <p:cNvSpPr>
            <a:spLocks noChangeArrowheads="1"/>
          </p:cNvSpPr>
          <p:nvPr/>
        </p:nvSpPr>
        <p:spPr bwMode="auto">
          <a:xfrm>
            <a:off x="5003800" y="5013325"/>
            <a:ext cx="39544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bg-BG" altLang="bg-BG" sz="2200" smtClean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5651500" y="2055813"/>
            <a:ext cx="3162300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Tx/>
              <a:buNone/>
            </a:pPr>
            <a:r>
              <a:rPr lang="bg-BG" altLang="bg-BG" sz="1800" b="1" smtClean="0">
                <a:solidFill>
                  <a:srgbClr val="000000"/>
                </a:solidFill>
                <a:latin typeface="Garamond" panose="02020404030301010803" pitchFamily="18" charset="0"/>
              </a:rPr>
              <a:t>През 2015 г. бе изградена многофункционалната спортна зала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Tx/>
              <a:buNone/>
            </a:pPr>
            <a:r>
              <a:rPr lang="bg-BG" altLang="bg-BG" sz="1800" b="1" smtClean="0">
                <a:solidFill>
                  <a:srgbClr val="000000"/>
                </a:solidFill>
                <a:latin typeface="Garamond" panose="02020404030301010803" pitchFamily="18" charset="0"/>
              </a:rPr>
              <a:t>„Арена Асарел”,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Tx/>
              <a:buNone/>
            </a:pPr>
            <a:r>
              <a:rPr lang="bg-BG" altLang="bg-BG" sz="1800" b="1" smtClean="0">
                <a:solidFill>
                  <a:srgbClr val="000000"/>
                </a:solidFill>
                <a:latin typeface="Garamond" panose="02020404030301010803" pitchFamily="18" charset="0"/>
              </a:rPr>
              <a:t>в която вече се проведоха десетки състезания, концерти и други събития.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Tx/>
              <a:buNone/>
            </a:pPr>
            <a:r>
              <a:rPr lang="bg-BG" altLang="bg-BG" sz="1800" b="1" smtClean="0">
                <a:solidFill>
                  <a:srgbClr val="000000"/>
                </a:solidFill>
                <a:latin typeface="Garamond" panose="02020404030301010803" pitchFamily="18" charset="0"/>
              </a:rPr>
              <a:t>Осигуряваме и финансиране за спортните клубове в Панагюрище. Компанията е генерален спонсор на ФК “Оборище”, и много други спортни прояви в общината.</a:t>
            </a: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115888"/>
            <a:ext cx="914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9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Инвестираме в спорта </a:t>
            </a:r>
          </a:p>
        </p:txBody>
      </p:sp>
      <p:grpSp>
        <p:nvGrpSpPr>
          <p:cNvPr id="61445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61447" name="Picture 1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48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9943" name="Picture 11" descr="C:\Users\T.Naplatanov.ASAREL0\Desktop\arena asarel\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863" y="2055813"/>
            <a:ext cx="5100637" cy="3654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0914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pPr eaLnBrk="1" hangingPunct="1"/>
            <a:r>
              <a:rPr lang="bg-BG" altLang="bg-BG" sz="1600" smtClean="0"/>
              <a:t/>
            </a:r>
            <a:br>
              <a:rPr lang="bg-BG" altLang="bg-BG" sz="1600" smtClean="0"/>
            </a:br>
            <a:r>
              <a:rPr lang="bg-BG" altLang="bg-BG" sz="1800" smtClean="0"/>
              <a:t/>
            </a:r>
            <a:br>
              <a:rPr lang="bg-BG" altLang="bg-BG" sz="1800" smtClean="0"/>
            </a:br>
            <a:endParaRPr lang="en-US" altLang="bg-BG" sz="3800" smtClean="0">
              <a:solidFill>
                <a:schemeClr val="tx1"/>
              </a:solidFill>
            </a:endParaRPr>
          </a:p>
        </p:txBody>
      </p:sp>
      <p:sp>
        <p:nvSpPr>
          <p:cNvPr id="6246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bg-BG" sz="1800" smtClean="0">
              <a:solidFill>
                <a:srgbClr val="000000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233363"/>
            <a:ext cx="9144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9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ИИ     Инвестираме в здравеопазването </a:t>
            </a:r>
          </a:p>
        </p:txBody>
      </p:sp>
      <p:grpSp>
        <p:nvGrpSpPr>
          <p:cNvPr id="62469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62472" name="Picture 1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473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Rectangle 14"/>
          <p:cNvSpPr/>
          <p:nvPr/>
        </p:nvSpPr>
        <p:spPr bwMode="auto">
          <a:xfrm>
            <a:off x="276225" y="4797425"/>
            <a:ext cx="8718550" cy="13223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2000" b="1" dirty="0">
                <a:solidFill>
                  <a:srgbClr val="000000"/>
                </a:solidFill>
                <a:latin typeface="Garamond" pitchFamily="18" charset="0"/>
              </a:rPr>
              <a:t>В Панагюрище се реализира проект на стойност над 90 млн. лв. за изграждане на модерния  медицински комплекс с високотехнологично оборудване “</a:t>
            </a:r>
            <a:r>
              <a:rPr lang="bg-BG" sz="2000" b="1" dirty="0" err="1">
                <a:solidFill>
                  <a:srgbClr val="000000"/>
                </a:solidFill>
                <a:latin typeface="Garamond" pitchFamily="18" charset="0"/>
              </a:rPr>
              <a:t>Уни</a:t>
            </a:r>
            <a:r>
              <a:rPr lang="bg-BG" sz="2000" b="1" dirty="0">
                <a:solidFill>
                  <a:srgbClr val="000000"/>
                </a:solidFill>
                <a:latin typeface="Garamond" pitchFamily="18" charset="0"/>
              </a:rPr>
              <a:t> </a:t>
            </a:r>
            <a:r>
              <a:rPr lang="bg-BG" sz="2000" b="1" dirty="0" err="1">
                <a:solidFill>
                  <a:srgbClr val="000000"/>
                </a:solidFill>
                <a:latin typeface="Garamond" pitchFamily="18" charset="0"/>
              </a:rPr>
              <a:t>Хоспитал</a:t>
            </a:r>
            <a:r>
              <a:rPr lang="bg-BG" sz="2000" b="1" dirty="0">
                <a:solidFill>
                  <a:srgbClr val="000000"/>
                </a:solidFill>
                <a:latin typeface="Garamond" pitchFamily="18" charset="0"/>
              </a:rPr>
              <a:t>”. Той разполага с 310 легла, а в него работят 718 медици и немедицински персонал. </a:t>
            </a:r>
            <a:endParaRPr lang="bg-BG" sz="2000" b="1" dirty="0">
              <a:solidFill>
                <a:srgbClr val="000000"/>
              </a:solidFill>
              <a:latin typeface="Garamond"/>
            </a:endParaRPr>
          </a:p>
        </p:txBody>
      </p:sp>
      <p:pic>
        <p:nvPicPr>
          <p:cNvPr id="38920" name="Picture 12" descr="C:\Users\T.Naplatanov.ASAREL0\Desktop\DSC_0185 (2).jpg"/>
          <p:cNvPicPr>
            <a:picLocks noChangeAspect="1" noChangeArrowheads="1"/>
          </p:cNvPicPr>
          <p:nvPr/>
        </p:nvPicPr>
        <p:blipFill rotWithShape="1">
          <a:blip r:embed="rId5">
            <a:lum bright="14000"/>
          </a:blip>
          <a:srcRect/>
          <a:stretch/>
        </p:blipFill>
        <p:spPr bwMode="auto">
          <a:xfrm>
            <a:off x="898525" y="1803400"/>
            <a:ext cx="7345363" cy="2974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4416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19113" y="233363"/>
            <a:ext cx="8229600" cy="1139825"/>
          </a:xfrm>
        </p:spPr>
        <p:txBody>
          <a:bodyPr/>
          <a:lstStyle/>
          <a:p>
            <a:pPr eaLnBrk="1" hangingPunct="1"/>
            <a:r>
              <a:rPr lang="bg-BG" altLang="bg-BG" sz="1600" smtClean="0"/>
              <a:t/>
            </a:r>
            <a:br>
              <a:rPr lang="bg-BG" altLang="bg-BG" sz="1600" smtClean="0"/>
            </a:br>
            <a:r>
              <a:rPr lang="bg-BG" altLang="bg-BG" sz="1800" smtClean="0"/>
              <a:t/>
            </a:r>
            <a:br>
              <a:rPr lang="bg-BG" altLang="bg-BG" sz="1800" smtClean="0"/>
            </a:br>
            <a:endParaRPr lang="en-US" altLang="bg-BG" sz="3800" smtClean="0">
              <a:solidFill>
                <a:schemeClr val="tx1"/>
              </a:solidFill>
            </a:endParaRPr>
          </a:p>
        </p:txBody>
      </p:sp>
      <p:sp>
        <p:nvSpPr>
          <p:cNvPr id="6451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bg-BG" sz="1800" smtClean="0">
              <a:solidFill>
                <a:srgbClr val="000000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384175" y="342900"/>
            <a:ext cx="836453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Инвестираме в здравеопазването </a:t>
            </a:r>
          </a:p>
        </p:txBody>
      </p:sp>
      <p:grpSp>
        <p:nvGrpSpPr>
          <p:cNvPr id="64517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64521" name="Picture 1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522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4518" name="Picture 2" descr="E:\bolnica snimki_press\DSC_000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963" y="1878013"/>
            <a:ext cx="2941637" cy="195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9" name="Picture 3" descr="E:\bolnica snimki_press\INVESTITOR NA GODINATA_2015-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8200" y="1836738"/>
            <a:ext cx="5370513" cy="43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20" name="Picture 4" descr="E:\bolnica snimki_press\DSC_025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600" y="4271963"/>
            <a:ext cx="2898775" cy="19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0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bg-BG" sz="1800" smtClean="0">
              <a:solidFill>
                <a:srgbClr val="000000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269875"/>
            <a:ext cx="9144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9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Инвестираме в здравеопазването </a:t>
            </a:r>
          </a:p>
        </p:txBody>
      </p:sp>
      <p:grpSp>
        <p:nvGrpSpPr>
          <p:cNvPr id="66564" name="Group 3"/>
          <p:cNvGrpSpPr>
            <a:grpSpLocks/>
          </p:cNvGrpSpPr>
          <p:nvPr/>
        </p:nvGrpSpPr>
        <p:grpSpPr bwMode="auto">
          <a:xfrm>
            <a:off x="323850" y="404813"/>
            <a:ext cx="5156200" cy="946150"/>
            <a:chOff x="287796" y="239336"/>
            <a:chExt cx="5515828" cy="1089328"/>
          </a:xfrm>
        </p:grpSpPr>
        <p:pic>
          <p:nvPicPr>
            <p:cNvPr id="66566" name="Picture 1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567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6565" name="Picture 2" descr="C:\Users\A.Findzhikova\Documents\mbal\otkrivane 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6950" y="1579563"/>
            <a:ext cx="7058025" cy="469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881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116632"/>
            <a:ext cx="6203032" cy="1080120"/>
          </a:xfrm>
        </p:spPr>
        <p:txBody>
          <a:bodyPr>
            <a:normAutofit fontScale="90000"/>
          </a:bodyPr>
          <a:lstStyle/>
          <a:p>
            <a:pPr algn="l"/>
            <a:r>
              <a:rPr lang="bg-BG" dirty="0" smtClean="0"/>
              <a:t>Индустриални тенденции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6178" y="3237782"/>
            <a:ext cx="2746221" cy="291452"/>
          </a:xfrm>
        </p:spPr>
        <p:txBody>
          <a:bodyPr>
            <a:noAutofit/>
          </a:bodyPr>
          <a:lstStyle/>
          <a:p>
            <a:pPr marL="0" lvl="1" indent="0">
              <a:buNone/>
            </a:pPr>
            <a:r>
              <a:rPr lang="bg-BG" sz="1600" b="1" dirty="0"/>
              <a:t>Проучване в дълбочина.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0125" y="1623364"/>
            <a:ext cx="3367285" cy="15714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817217" y="3263277"/>
            <a:ext cx="3538759" cy="1079447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bg-BG" sz="1600" b="1" dirty="0"/>
              <a:t>Повишаване на ефективността на системите за разработване и преработка на суровините;</a:t>
            </a: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3888" y="4005064"/>
            <a:ext cx="2702858" cy="158996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491880" y="5595024"/>
            <a:ext cx="31211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bg-BG" sz="1600" b="1" dirty="0"/>
              <a:t>Проучване на морския шелф.</a:t>
            </a:r>
          </a:p>
          <a:p>
            <a:pPr marL="0" lvl="1"/>
            <a:r>
              <a:rPr lang="bg-BG" sz="1600" b="1" dirty="0"/>
              <a:t>Проучване на морското дъно.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7606" y="1621811"/>
            <a:ext cx="2859590" cy="1572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86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3"/>
          <p:cNvSpPr>
            <a:spLocks noChangeArrowheads="1"/>
          </p:cNvSpPr>
          <p:nvPr/>
        </p:nvSpPr>
        <p:spPr bwMode="auto">
          <a:xfrm>
            <a:off x="323850" y="4502150"/>
            <a:ext cx="84963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Tx/>
              <a:buNone/>
            </a:pPr>
            <a:r>
              <a:rPr lang="bg-BG" altLang="bg-BG" sz="2200" b="1" smtClean="0">
                <a:solidFill>
                  <a:srgbClr val="000000"/>
                </a:solidFill>
                <a:latin typeface="Garamond" panose="02020404030301010803" pitchFamily="18" charset="0"/>
              </a:rPr>
              <a:t>От 2012 г. досега са осигурени около 400  комплекта безплатни учебници за ученици,</a:t>
            </a:r>
            <a:r>
              <a:rPr lang="bg-BG" altLang="bg-BG" sz="2200" b="1" smtClean="0">
                <a:solidFill>
                  <a:srgbClr val="FF0000"/>
                </a:solidFill>
                <a:latin typeface="Garamond" panose="02020404030301010803" pitchFamily="18" charset="0"/>
              </a:rPr>
              <a:t> </a:t>
            </a:r>
            <a:r>
              <a:rPr lang="bg-BG" altLang="bg-BG" sz="2200" b="1" smtClean="0">
                <a:solidFill>
                  <a:srgbClr val="000000"/>
                </a:solidFill>
                <a:latin typeface="Garamond" panose="02020404030301010803" pitchFamily="18" charset="0"/>
              </a:rPr>
              <a:t>около 70  срочни стипендии и транспорт за ученици от общината от социално слаби семейства по проекта „Образование за всички“ на фондация „Асарел“.  </a:t>
            </a:r>
            <a:endParaRPr lang="bg-BG" altLang="bg-BG" sz="900" smtClean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5" name="Picture 7" descr="D:\znachimi sabitia_snimki_VFB_dekemvri\DSC04138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/>
        </p:blipFill>
        <p:spPr bwMode="auto">
          <a:xfrm>
            <a:off x="2295525" y="1844675"/>
            <a:ext cx="4824413" cy="2520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39688"/>
            <a:ext cx="9144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1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   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    Инвестираме в образованието</a:t>
            </a:r>
          </a:p>
        </p:txBody>
      </p:sp>
      <p:grpSp>
        <p:nvGrpSpPr>
          <p:cNvPr id="68613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68614" name="Picture 1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615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3893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4013" y="239713"/>
            <a:ext cx="3967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5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563" y="239713"/>
            <a:ext cx="1441450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336550" y="4586288"/>
            <a:ext cx="80645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6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2200" b="1" dirty="0">
                <a:solidFill>
                  <a:srgbClr val="000000"/>
                </a:solidFill>
                <a:latin typeface="Garamond"/>
              </a:rPr>
              <a:t>По инициатива на “Асарел-Медет “АД през учебната 2015/2016 г.  В Професионалната гимназия по индустриални технологии, мениджмънт и туризъм в Панагюрище бе въведен пилотен проект за </a:t>
            </a:r>
            <a:r>
              <a:rPr lang="bg-BG" sz="2200" b="1" dirty="0" err="1">
                <a:solidFill>
                  <a:srgbClr val="000000"/>
                </a:solidFill>
                <a:latin typeface="Garamond"/>
              </a:rPr>
              <a:t>дуално</a:t>
            </a:r>
            <a:r>
              <a:rPr lang="bg-BG" sz="2200" b="1" dirty="0">
                <a:solidFill>
                  <a:srgbClr val="000000"/>
                </a:solidFill>
                <a:latin typeface="Garamond"/>
              </a:rPr>
              <a:t> обучение</a:t>
            </a:r>
          </a:p>
        </p:txBody>
      </p:sp>
      <p:pic>
        <p:nvPicPr>
          <p:cNvPr id="32773" name="Picture 2" descr="C:\Users\A5E32~1.FIN\AppData\Local\Temp\Rar$DIa0.839\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7213" y="1609725"/>
            <a:ext cx="5489575" cy="3082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39688"/>
            <a:ext cx="9144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1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   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    Инвестираме в образованието</a:t>
            </a:r>
          </a:p>
        </p:txBody>
      </p:sp>
    </p:spTree>
    <p:extLst>
      <p:ext uri="{BB962C8B-B14F-4D97-AF65-F5344CB8AC3E}">
        <p14:creationId xmlns:p14="http://schemas.microsoft.com/office/powerpoint/2010/main" val="133786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3"/>
          <p:cNvSpPr>
            <a:spLocks noChangeArrowheads="1"/>
          </p:cNvSpPr>
          <p:nvPr/>
        </p:nvSpPr>
        <p:spPr bwMode="auto">
          <a:xfrm>
            <a:off x="5003800" y="5013325"/>
            <a:ext cx="39544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bg-BG" altLang="bg-BG" sz="2200" smtClean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755650" y="4724400"/>
            <a:ext cx="47529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Tx/>
              <a:buNone/>
            </a:pPr>
            <a:r>
              <a:rPr lang="bg-BG" altLang="bg-BG" sz="2200" b="1" smtClean="0">
                <a:solidFill>
                  <a:srgbClr val="000000"/>
                </a:solidFill>
                <a:latin typeface="Garamond" panose="02020404030301010803" pitchFamily="18" charset="0"/>
              </a:rPr>
              <a:t>Дружеството подкрепя  развитието на образованието, културата, социалните и младежки дейности                   в община Панагюрище.</a:t>
            </a:r>
          </a:p>
        </p:txBody>
      </p:sp>
      <p:pic>
        <p:nvPicPr>
          <p:cNvPr id="13" name="Picture 11" descr="DSC05308-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1700213"/>
            <a:ext cx="2695575" cy="1993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4" name="Picture 6" descr="DSC059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3860800"/>
            <a:ext cx="2706688" cy="2124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107950" y="233363"/>
            <a:ext cx="9144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    Подкрепяме децата и младежите</a:t>
            </a:r>
          </a:p>
        </p:txBody>
      </p:sp>
      <p:pic>
        <p:nvPicPr>
          <p:cNvPr id="4096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300" y="1749425"/>
            <a:ext cx="4886325" cy="2974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0664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70665" name="Picture 1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666" name="Picture 1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6127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ChangeArrowheads="1"/>
          </p:cNvSpPr>
          <p:nvPr/>
        </p:nvSpPr>
        <p:spPr bwMode="auto">
          <a:xfrm>
            <a:off x="287338" y="5106988"/>
            <a:ext cx="84963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Tx/>
              <a:buNone/>
            </a:pPr>
            <a:r>
              <a:rPr lang="bg-BG" altLang="bg-BG" sz="2200" b="1" smtClean="0">
                <a:solidFill>
                  <a:srgbClr val="000000"/>
                </a:solidFill>
                <a:latin typeface="Garamond" panose="02020404030301010803" pitchFamily="18" charset="0"/>
              </a:rPr>
              <a:t>По проект „Звезден клас“ – партньорска инициатива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Tx/>
              <a:buNone/>
            </a:pPr>
            <a:r>
              <a:rPr lang="bg-BG" altLang="bg-BG" sz="2200" b="1" smtClean="0">
                <a:solidFill>
                  <a:srgbClr val="000000"/>
                </a:solidFill>
                <a:latin typeface="Garamond" panose="02020404030301010803" pitchFamily="18" charset="0"/>
              </a:rPr>
              <a:t> заедно с Община Панагюрище,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Tx/>
              <a:buNone/>
            </a:pPr>
            <a:r>
              <a:rPr lang="bg-BG" altLang="bg-BG" sz="2200" b="1" smtClean="0">
                <a:solidFill>
                  <a:srgbClr val="000000"/>
                </a:solidFill>
                <a:latin typeface="Garamond" panose="02020404030301010803" pitchFamily="18" charset="0"/>
              </a:rPr>
              <a:t>се подкрепят талантливите деца в общината.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Tx/>
              <a:buNone/>
            </a:pPr>
            <a:endParaRPr lang="bg-BG" altLang="bg-BG" sz="900" smtClean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233363"/>
            <a:ext cx="9144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Инвестираме в талантите</a:t>
            </a:r>
          </a:p>
        </p:txBody>
      </p:sp>
      <p:pic>
        <p:nvPicPr>
          <p:cNvPr id="41988" name="Picture 3" descr="C:\Users\A.Findzhikova\Desktop\БМГК 2014\BMGK_CSR_2014\zvezden kl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0938" y="1617663"/>
            <a:ext cx="7142162" cy="3478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1685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71686" name="Picture 1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687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476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765175"/>
            <a:ext cx="8229600" cy="719138"/>
          </a:xfrm>
        </p:spPr>
        <p:txBody>
          <a:bodyPr/>
          <a:lstStyle/>
          <a:p>
            <a:pPr eaLnBrk="1" hangingPunct="1"/>
            <a:r>
              <a:rPr lang="bg-BG" altLang="bg-BG" sz="1600" smtClean="0"/>
              <a:t/>
            </a:r>
            <a:br>
              <a:rPr lang="bg-BG" altLang="bg-BG" sz="1600" smtClean="0"/>
            </a:br>
            <a:r>
              <a:rPr lang="bg-BG" altLang="bg-BG" sz="1800" smtClean="0"/>
              <a:t/>
            </a:r>
            <a:br>
              <a:rPr lang="bg-BG" altLang="bg-BG" sz="1800" smtClean="0"/>
            </a:br>
            <a:endParaRPr lang="en-US" altLang="bg-BG" sz="3800" smtClean="0">
              <a:solidFill>
                <a:schemeClr val="tx1"/>
              </a:solidFill>
            </a:endParaRPr>
          </a:p>
        </p:txBody>
      </p:sp>
      <p:sp>
        <p:nvSpPr>
          <p:cNvPr id="7270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altLang="bg-BG" sz="1800" smtClean="0">
              <a:solidFill>
                <a:srgbClr val="000000"/>
              </a:solidFill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46038"/>
            <a:ext cx="9144000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                Гордея се с труда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                               на моите родители</a:t>
            </a:r>
          </a:p>
        </p:txBody>
      </p:sp>
      <p:grpSp>
        <p:nvGrpSpPr>
          <p:cNvPr id="72709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72714" name="Picture 1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715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2710" name="Rectangle 3"/>
          <p:cNvSpPr>
            <a:spLocks noChangeArrowheads="1"/>
          </p:cNvSpPr>
          <p:nvPr/>
        </p:nvSpPr>
        <p:spPr bwMode="auto">
          <a:xfrm>
            <a:off x="514350" y="4995863"/>
            <a:ext cx="8207375" cy="124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Tx/>
              <a:buNone/>
            </a:pPr>
            <a:endParaRPr lang="bg-BG" altLang="bg-BG" sz="900" smtClean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Tx/>
              <a:buNone/>
            </a:pPr>
            <a:r>
              <a:rPr lang="bg-BG" altLang="bg-BG" sz="2200" b="1" smtClean="0">
                <a:solidFill>
                  <a:srgbClr val="000000"/>
                </a:solidFill>
                <a:latin typeface="Garamond" panose="02020404030301010803" pitchFamily="18" charset="0"/>
              </a:rPr>
              <a:t>„Гордея се с труда на моите родители” е традиционна инициатива на „Асарел-Медет“ по проект на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FF3300"/>
              </a:buClr>
              <a:buSzTx/>
              <a:buFontTx/>
              <a:buNone/>
            </a:pPr>
            <a:r>
              <a:rPr lang="bg-BG" altLang="bg-BG" sz="2200" b="1" smtClean="0">
                <a:solidFill>
                  <a:srgbClr val="000000"/>
                </a:solidFill>
                <a:latin typeface="Garamond" panose="02020404030301010803" pitchFamily="18" charset="0"/>
              </a:rPr>
              <a:t>Българската мрежа на Глобалния договор. </a:t>
            </a:r>
          </a:p>
        </p:txBody>
      </p:sp>
      <p:pic>
        <p:nvPicPr>
          <p:cNvPr id="20" name="Picture 3" descr="C:\Users\A.Findzhikova\Desktop\БМГК 2014\BMGK_CSR_2014\risunka_Eva Tomov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75463" y="3500438"/>
            <a:ext cx="1485900" cy="1189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1" name="Picture 2" descr="C:\Users\A.Findzhikova\Desktop\БМГК 2014\BMGK_CSR_2014\risunka_Valentina Brandiisk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21450" y="2120900"/>
            <a:ext cx="1497013" cy="1198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2" name="Picture 6" descr="D:\znachimi sabitia_snimki_VFB_dekemvri\DSC01218.JPG"/>
          <p:cNvPicPr>
            <a:picLocks noChangeAspect="1" noChangeArrowheads="1"/>
          </p:cNvPicPr>
          <p:nvPr/>
        </p:nvPicPr>
        <p:blipFill rotWithShape="1">
          <a:blip r:embed="rId7"/>
          <a:srcRect/>
          <a:stretch/>
        </p:blipFill>
        <p:spPr bwMode="auto">
          <a:xfrm>
            <a:off x="1331913" y="2108200"/>
            <a:ext cx="4824412" cy="2879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215807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987" name="Picture 3" descr="C:\Users\A.Findzhikova\Desktop\P4290110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/>
        </p:blipFill>
        <p:spPr bwMode="auto">
          <a:xfrm>
            <a:off x="531813" y="1916113"/>
            <a:ext cx="2952750" cy="1720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746125" y="22225"/>
            <a:ext cx="760253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16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  Нашата юбилейна 2015 година</a:t>
            </a:r>
          </a:p>
        </p:txBody>
      </p:sp>
      <p:pic>
        <p:nvPicPr>
          <p:cNvPr id="7" name="Picture 2" descr="C:\Users\A.Findzhikova\AppData\Local\Microsoft\Windows\Temporary Internet Files\Content.Outlook\32NDX5B4\DSC_0205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/>
        </p:blipFill>
        <p:spPr bwMode="auto">
          <a:xfrm>
            <a:off x="3749675" y="1908175"/>
            <a:ext cx="4414838" cy="17287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sp>
        <p:nvSpPr>
          <p:cNvPr id="74757" name="Rectangle 2"/>
          <p:cNvSpPr>
            <a:spLocks noChangeArrowheads="1"/>
          </p:cNvSpPr>
          <p:nvPr/>
        </p:nvSpPr>
        <p:spPr bwMode="auto">
          <a:xfrm>
            <a:off x="447675" y="3640138"/>
            <a:ext cx="28479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1800" b="1" smtClean="0">
                <a:solidFill>
                  <a:srgbClr val="000000"/>
                </a:solidFill>
                <a:latin typeface="Garamond" panose="02020404030301010803" pitchFamily="18" charset="0"/>
              </a:rPr>
              <a:t>Ден на отворените врати </a:t>
            </a:r>
            <a:endParaRPr lang="bg-BG" altLang="bg-BG" sz="1800" smtClean="0">
              <a:solidFill>
                <a:srgbClr val="000000"/>
              </a:solidFill>
            </a:endParaRPr>
          </a:p>
        </p:txBody>
      </p:sp>
      <p:sp>
        <p:nvSpPr>
          <p:cNvPr id="74758" name="Rectangle 8"/>
          <p:cNvSpPr>
            <a:spLocks noChangeArrowheads="1"/>
          </p:cNvSpPr>
          <p:nvPr/>
        </p:nvSpPr>
        <p:spPr bwMode="auto">
          <a:xfrm>
            <a:off x="423863" y="5811838"/>
            <a:ext cx="32670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1800" b="1" smtClean="0">
                <a:solidFill>
                  <a:srgbClr val="000000"/>
                </a:solidFill>
                <a:latin typeface="Garamond" panose="02020404030301010803" pitchFamily="18" charset="0"/>
              </a:rPr>
              <a:t>Урок в нашия Инфоцентър</a:t>
            </a:r>
            <a:endParaRPr lang="bg-BG" altLang="bg-BG" sz="1800" smtClean="0">
              <a:solidFill>
                <a:srgbClr val="000000"/>
              </a:solidFill>
            </a:endParaRPr>
          </a:p>
        </p:txBody>
      </p:sp>
      <p:sp>
        <p:nvSpPr>
          <p:cNvPr id="74759" name="Rectangle 10"/>
          <p:cNvSpPr>
            <a:spLocks noChangeArrowheads="1"/>
          </p:cNvSpPr>
          <p:nvPr/>
        </p:nvSpPr>
        <p:spPr bwMode="auto">
          <a:xfrm>
            <a:off x="3756025" y="3681413"/>
            <a:ext cx="44116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1800" b="1" smtClean="0">
                <a:solidFill>
                  <a:srgbClr val="000000"/>
                </a:solidFill>
                <a:latin typeface="Garamond" panose="02020404030301010803" pitchFamily="18" charset="0"/>
              </a:rPr>
              <a:t>Златен медальон за всяко асарелско бебе</a:t>
            </a:r>
            <a:endParaRPr lang="bg-BG" altLang="bg-BG" sz="1800" smtClean="0">
              <a:solidFill>
                <a:srgbClr val="000000"/>
              </a:solidFill>
            </a:endParaRPr>
          </a:p>
        </p:txBody>
      </p:sp>
      <p:sp>
        <p:nvSpPr>
          <p:cNvPr id="74760" name="Rectangle 11"/>
          <p:cNvSpPr>
            <a:spLocks noChangeArrowheads="1"/>
          </p:cNvSpPr>
          <p:nvPr/>
        </p:nvSpPr>
        <p:spPr bwMode="auto">
          <a:xfrm>
            <a:off x="3498850" y="5748338"/>
            <a:ext cx="5429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1800" b="1" smtClean="0">
                <a:solidFill>
                  <a:srgbClr val="000000"/>
                </a:solidFill>
                <a:latin typeface="Garamond" panose="02020404030301010803" pitchFamily="18" charset="0"/>
              </a:rPr>
              <a:t>Откриване на фирмена експозиция и на параклис</a:t>
            </a:r>
            <a:endParaRPr lang="bg-BG" altLang="bg-BG" sz="1800" smtClean="0">
              <a:solidFill>
                <a:srgbClr val="000000"/>
              </a:solidFill>
            </a:endParaRPr>
          </a:p>
        </p:txBody>
      </p:sp>
      <p:pic>
        <p:nvPicPr>
          <p:cNvPr id="89090" name="Picture 2" descr="\\fileserver\Share\Biblioteka\Podbor - muzei paraklis\muzei1_new.jpg"/>
          <p:cNvPicPr>
            <a:picLocks noChangeAspect="1" noChangeArrowheads="1"/>
          </p:cNvPicPr>
          <p:nvPr/>
        </p:nvPicPr>
        <p:blipFill rotWithShape="1">
          <a:blip r:embed="rId4"/>
          <a:srcRect/>
          <a:stretch/>
        </p:blipFill>
        <p:spPr bwMode="auto">
          <a:xfrm>
            <a:off x="3784600" y="4049713"/>
            <a:ext cx="2579688" cy="16652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89092" name="Picture 4" descr="\\fileserver\Share\Biblioteka\Podbor - muzei paraklis\paraclis3.jpg"/>
          <p:cNvPicPr>
            <a:picLocks noChangeAspect="1" noChangeArrowheads="1"/>
          </p:cNvPicPr>
          <p:nvPr/>
        </p:nvPicPr>
        <p:blipFill rotWithShape="1">
          <a:blip r:embed="rId5"/>
          <a:srcRect/>
          <a:stretch/>
        </p:blipFill>
        <p:spPr bwMode="auto">
          <a:xfrm>
            <a:off x="6516688" y="4049713"/>
            <a:ext cx="1971675" cy="1682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2050" name="Picture 2" descr="D:\Den na zemqta_5.06.14\Den na zemqta_5.06.14_ODK_Cveti\P6050635.JPG"/>
          <p:cNvPicPr>
            <a:picLocks noChangeAspect="1" noChangeArrowheads="1"/>
          </p:cNvPicPr>
          <p:nvPr/>
        </p:nvPicPr>
        <p:blipFill rotWithShape="1">
          <a:blip r:embed="rId6"/>
          <a:srcRect/>
          <a:stretch/>
        </p:blipFill>
        <p:spPr bwMode="auto">
          <a:xfrm>
            <a:off x="522288" y="4035425"/>
            <a:ext cx="2519362" cy="1803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grpSp>
        <p:nvGrpSpPr>
          <p:cNvPr id="74764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74765" name="Picture 12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766" name="Picture 1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9750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987" name="Picture 3" descr="C:\Users\A.Findzhikova\Desktop\P4290110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/>
        </p:blipFill>
        <p:spPr bwMode="auto">
          <a:xfrm>
            <a:off x="531813" y="1916113"/>
            <a:ext cx="2952750" cy="1720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746125" y="22225"/>
            <a:ext cx="760253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16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  Нашата юбилейна 2015 година</a:t>
            </a:r>
          </a:p>
        </p:txBody>
      </p:sp>
      <p:pic>
        <p:nvPicPr>
          <p:cNvPr id="7" name="Picture 2" descr="C:\Users\A.Findzhikova\AppData\Local\Microsoft\Windows\Temporary Internet Files\Content.Outlook\32NDX5B4\DSC_0205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/>
        </p:blipFill>
        <p:spPr bwMode="auto">
          <a:xfrm>
            <a:off x="3749675" y="1908175"/>
            <a:ext cx="4414838" cy="17287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sp>
        <p:nvSpPr>
          <p:cNvPr id="75781" name="Rectangle 2"/>
          <p:cNvSpPr>
            <a:spLocks noChangeArrowheads="1"/>
          </p:cNvSpPr>
          <p:nvPr/>
        </p:nvSpPr>
        <p:spPr bwMode="auto">
          <a:xfrm>
            <a:off x="447675" y="3640138"/>
            <a:ext cx="28479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1800" b="1" smtClean="0">
                <a:solidFill>
                  <a:srgbClr val="000000"/>
                </a:solidFill>
                <a:latin typeface="Garamond" panose="02020404030301010803" pitchFamily="18" charset="0"/>
              </a:rPr>
              <a:t>Ден на отворените врати </a:t>
            </a:r>
            <a:endParaRPr lang="bg-BG" altLang="bg-BG" sz="1800" smtClean="0">
              <a:solidFill>
                <a:srgbClr val="000000"/>
              </a:solidFill>
            </a:endParaRPr>
          </a:p>
        </p:txBody>
      </p:sp>
      <p:sp>
        <p:nvSpPr>
          <p:cNvPr id="75782" name="Rectangle 8"/>
          <p:cNvSpPr>
            <a:spLocks noChangeArrowheads="1"/>
          </p:cNvSpPr>
          <p:nvPr/>
        </p:nvSpPr>
        <p:spPr bwMode="auto">
          <a:xfrm>
            <a:off x="423863" y="5811838"/>
            <a:ext cx="32670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1800" b="1" smtClean="0">
                <a:solidFill>
                  <a:srgbClr val="000000"/>
                </a:solidFill>
                <a:latin typeface="Garamond" panose="02020404030301010803" pitchFamily="18" charset="0"/>
              </a:rPr>
              <a:t>Урок в нашия Инфоцентър</a:t>
            </a:r>
            <a:endParaRPr lang="bg-BG" altLang="bg-BG" sz="1800" smtClean="0">
              <a:solidFill>
                <a:srgbClr val="000000"/>
              </a:solidFill>
            </a:endParaRPr>
          </a:p>
        </p:txBody>
      </p:sp>
      <p:sp>
        <p:nvSpPr>
          <p:cNvPr id="75783" name="Rectangle 10"/>
          <p:cNvSpPr>
            <a:spLocks noChangeArrowheads="1"/>
          </p:cNvSpPr>
          <p:nvPr/>
        </p:nvSpPr>
        <p:spPr bwMode="auto">
          <a:xfrm>
            <a:off x="3756025" y="3681413"/>
            <a:ext cx="44116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1800" b="1" smtClean="0">
                <a:solidFill>
                  <a:srgbClr val="000000"/>
                </a:solidFill>
                <a:latin typeface="Garamond" panose="02020404030301010803" pitchFamily="18" charset="0"/>
              </a:rPr>
              <a:t>Златен медальон за всяко асарелско бебе</a:t>
            </a:r>
            <a:endParaRPr lang="bg-BG" altLang="bg-BG" sz="1800" smtClean="0">
              <a:solidFill>
                <a:srgbClr val="000000"/>
              </a:solidFill>
            </a:endParaRPr>
          </a:p>
        </p:txBody>
      </p:sp>
      <p:sp>
        <p:nvSpPr>
          <p:cNvPr id="75784" name="Rectangle 11"/>
          <p:cNvSpPr>
            <a:spLocks noChangeArrowheads="1"/>
          </p:cNvSpPr>
          <p:nvPr/>
        </p:nvSpPr>
        <p:spPr bwMode="auto">
          <a:xfrm>
            <a:off x="3498850" y="5748338"/>
            <a:ext cx="5429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1800" b="1" smtClean="0">
                <a:solidFill>
                  <a:srgbClr val="000000"/>
                </a:solidFill>
                <a:latin typeface="Garamond" panose="02020404030301010803" pitchFamily="18" charset="0"/>
              </a:rPr>
              <a:t>Откриване на фирмена експозиция и на параклис</a:t>
            </a:r>
            <a:endParaRPr lang="bg-BG" altLang="bg-BG" sz="1800" smtClean="0">
              <a:solidFill>
                <a:srgbClr val="000000"/>
              </a:solidFill>
            </a:endParaRPr>
          </a:p>
        </p:txBody>
      </p:sp>
      <p:pic>
        <p:nvPicPr>
          <p:cNvPr id="89090" name="Picture 2" descr="\\fileserver\Share\Biblioteka\Podbor - muzei paraklis\muzei1_new.jpg"/>
          <p:cNvPicPr>
            <a:picLocks noChangeAspect="1" noChangeArrowheads="1"/>
          </p:cNvPicPr>
          <p:nvPr/>
        </p:nvPicPr>
        <p:blipFill rotWithShape="1">
          <a:blip r:embed="rId4"/>
          <a:srcRect/>
          <a:stretch/>
        </p:blipFill>
        <p:spPr bwMode="auto">
          <a:xfrm>
            <a:off x="3784600" y="4049713"/>
            <a:ext cx="2579688" cy="16652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89092" name="Picture 4" descr="\\fileserver\Share\Biblioteka\Podbor - muzei paraklis\paraclis3.jpg"/>
          <p:cNvPicPr>
            <a:picLocks noChangeAspect="1" noChangeArrowheads="1"/>
          </p:cNvPicPr>
          <p:nvPr/>
        </p:nvPicPr>
        <p:blipFill rotWithShape="1">
          <a:blip r:embed="rId5"/>
          <a:srcRect/>
          <a:stretch/>
        </p:blipFill>
        <p:spPr bwMode="auto">
          <a:xfrm>
            <a:off x="6516688" y="4049713"/>
            <a:ext cx="1971675" cy="1682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2050" name="Picture 2" descr="D:\Den na zemqta_5.06.14\Den na zemqta_5.06.14_ODK_Cveti\P6050635.JPG"/>
          <p:cNvPicPr>
            <a:picLocks noChangeAspect="1" noChangeArrowheads="1"/>
          </p:cNvPicPr>
          <p:nvPr/>
        </p:nvPicPr>
        <p:blipFill rotWithShape="1">
          <a:blip r:embed="rId6"/>
          <a:srcRect/>
          <a:stretch/>
        </p:blipFill>
        <p:spPr bwMode="auto">
          <a:xfrm>
            <a:off x="522288" y="4035425"/>
            <a:ext cx="2519362" cy="1803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grpSp>
        <p:nvGrpSpPr>
          <p:cNvPr id="75788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75789" name="Picture 12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790" name="Picture 1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6491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3"/>
          <p:cNvSpPr>
            <a:spLocks noChangeArrowheads="1"/>
          </p:cNvSpPr>
          <p:nvPr/>
        </p:nvSpPr>
        <p:spPr bwMode="auto">
          <a:xfrm>
            <a:off x="5003800" y="5013325"/>
            <a:ext cx="39544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bg-BG" altLang="bg-BG" sz="2200" smtClean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358900" y="120650"/>
            <a:ext cx="779938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9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50 </a:t>
            </a: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години заедно – 29 август 2015 г.</a:t>
            </a:r>
          </a:p>
        </p:txBody>
      </p:sp>
      <p:grpSp>
        <p:nvGrpSpPr>
          <p:cNvPr id="76804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76809" name="Picture 1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6810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6805" name="Picture 2" descr="http://www.asarel.com/Libraries/test/50%d0%b3%d0%be%d0%b4%d0%b8%d0%bd%d0%b8_-1.sflb.ash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752600"/>
            <a:ext cx="4108450" cy="273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838" y="4005263"/>
            <a:ext cx="4114800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7" name="Picture 4" descr="http://www.asarel.com/Libraries/test/P1010174-1.sflb.ashx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6788" y="1752600"/>
            <a:ext cx="3743325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8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6788" y="4037013"/>
            <a:ext cx="3743325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748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3"/>
          <p:cNvSpPr>
            <a:spLocks noChangeArrowheads="1"/>
          </p:cNvSpPr>
          <p:nvPr/>
        </p:nvSpPr>
        <p:spPr bwMode="auto">
          <a:xfrm>
            <a:off x="5003800" y="5013325"/>
            <a:ext cx="39544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bg-BG" altLang="bg-BG" sz="2200" smtClean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115888"/>
            <a:ext cx="9144000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9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Предстои 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latin typeface="Times New Roman" pitchFamily="18" charset="0"/>
              </a:rPr>
              <a:t>Пуск на ново минно оборудване по проекти за 60 млн. лв. </a:t>
            </a:r>
            <a:r>
              <a:rPr lang="bg-BG" sz="3200" dirty="0">
                <a:solidFill>
                  <a:srgbClr val="990000"/>
                </a:solidFill>
                <a:latin typeface="Times New Roman" pitchFamily="18" charset="0"/>
              </a:rPr>
              <a:t>–  26 юни 2016 г.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latin typeface="Times New Roman" pitchFamily="18" charset="0"/>
              </a:rPr>
              <a:t>Гостуване на Панагюрско златно съкровище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dirty="0">
                <a:solidFill>
                  <a:srgbClr val="990000"/>
                </a:solidFill>
                <a:latin typeface="Times New Roman" pitchFamily="18" charset="0"/>
              </a:rPr>
              <a:t>1 юли – 31 август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latin typeface="Times New Roman" pitchFamily="18" charset="0"/>
              </a:rPr>
              <a:t>Втори Международен турнир по тенис на маса от календара на </a:t>
            </a:r>
            <a:r>
              <a:rPr lang="en-US" sz="3200" b="1" dirty="0">
                <a:solidFill>
                  <a:srgbClr val="990000"/>
                </a:solidFill>
                <a:latin typeface="Times New Roman" pitchFamily="18" charset="0"/>
              </a:rPr>
              <a:t>ITTF -</a:t>
            </a:r>
            <a:r>
              <a:rPr lang="bg-BG" sz="3200" b="1" dirty="0">
                <a:solidFill>
                  <a:srgbClr val="990000"/>
                </a:solidFill>
                <a:latin typeface="Times New Roman" pitchFamily="18" charset="0"/>
              </a:rPr>
              <a:t>  </a:t>
            </a:r>
            <a:r>
              <a:rPr lang="bg-BG" sz="3200" dirty="0">
                <a:solidFill>
                  <a:srgbClr val="990000"/>
                </a:solidFill>
                <a:latin typeface="Times New Roman" pitchFamily="18" charset="0"/>
              </a:rPr>
              <a:t>24 - 28 август 2016 г.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bg-BG" sz="1500" dirty="0">
              <a:solidFill>
                <a:srgbClr val="990000"/>
              </a:solidFill>
              <a:latin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latin typeface="Times New Roman" pitchFamily="18" charset="0"/>
              </a:rPr>
              <a:t> Ден на миньора </a:t>
            </a:r>
            <a:r>
              <a:rPr lang="bg-BG" sz="3200" dirty="0">
                <a:solidFill>
                  <a:srgbClr val="990000"/>
                </a:solidFill>
                <a:latin typeface="Times New Roman" pitchFamily="18" charset="0"/>
              </a:rPr>
              <a:t>– 27 август 2016 г.</a:t>
            </a:r>
          </a:p>
        </p:txBody>
      </p:sp>
      <p:grpSp>
        <p:nvGrpSpPr>
          <p:cNvPr id="77828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77829" name="Picture 1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7830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3713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3"/>
          <p:cNvSpPr>
            <a:spLocks noChangeArrowheads="1"/>
          </p:cNvSpPr>
          <p:nvPr/>
        </p:nvSpPr>
        <p:spPr bwMode="auto">
          <a:xfrm>
            <a:off x="463550" y="4225925"/>
            <a:ext cx="81089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Благодаря Ви за вниманието!</a:t>
            </a:r>
          </a:p>
        </p:txBody>
      </p:sp>
      <p:sp>
        <p:nvSpPr>
          <p:cNvPr id="78851" name="Rectangle 8"/>
          <p:cNvSpPr>
            <a:spLocks noChangeArrowheads="1"/>
          </p:cNvSpPr>
          <p:nvPr/>
        </p:nvSpPr>
        <p:spPr bwMode="auto">
          <a:xfrm>
            <a:off x="1920875" y="4983163"/>
            <a:ext cx="50990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400" b="1" smtClean="0">
                <a:solidFill>
                  <a:srgbClr val="990000"/>
                </a:solidFill>
                <a:latin typeface="Garamond" panose="02020404030301010803" pitchFamily="18" charset="0"/>
              </a:rPr>
              <a:t>Александър Чобанов</a:t>
            </a:r>
            <a:endParaRPr lang="en-US" altLang="bg-BG" sz="2400" b="1" smtClean="0">
              <a:solidFill>
                <a:srgbClr val="990000"/>
              </a:solidFill>
              <a:latin typeface="Garamond" panose="02020404030301010803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bg-BG" altLang="bg-BG" sz="2400" b="1" smtClean="0">
                <a:solidFill>
                  <a:srgbClr val="990000"/>
                </a:solidFill>
                <a:latin typeface="Garamond" panose="02020404030301010803" pitchFamily="18" charset="0"/>
              </a:rPr>
              <a:t>Директор „Човешки ресурси“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bg-BG" sz="2400" b="1" smtClean="0">
                <a:solidFill>
                  <a:srgbClr val="990000"/>
                </a:solidFill>
                <a:latin typeface="Garamond" panose="02020404030301010803" pitchFamily="18" charset="0"/>
              </a:rPr>
              <a:t>pbox@asarel.com</a:t>
            </a:r>
            <a:endParaRPr lang="bg-BG" altLang="bg-BG" sz="2400" b="1" smtClean="0">
              <a:solidFill>
                <a:srgbClr val="990000"/>
              </a:solidFill>
              <a:latin typeface="Garamond" panose="02020404030301010803" pitchFamily="18" charset="0"/>
            </a:endParaRPr>
          </a:p>
        </p:txBody>
      </p:sp>
      <p:pic>
        <p:nvPicPr>
          <p:cNvPr id="78852" name="Picture 29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675" y="6191250"/>
            <a:ext cx="28082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3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13" y="404813"/>
            <a:ext cx="5367337" cy="292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117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404664"/>
            <a:ext cx="6552728" cy="1080120"/>
          </a:xfrm>
        </p:spPr>
        <p:txBody>
          <a:bodyPr>
            <a:normAutofit fontScale="90000"/>
          </a:bodyPr>
          <a:lstStyle/>
          <a:p>
            <a:pPr algn="l"/>
            <a:r>
              <a:rPr lang="bg-BG" dirty="0" smtClean="0"/>
              <a:t>Европейски минен контекст</a:t>
            </a:r>
            <a:r>
              <a:rPr lang="en-US" dirty="0" smtClean="0"/>
              <a:t> (2015-2020)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700809"/>
            <a:ext cx="7886700" cy="4013520"/>
          </a:xfrm>
        </p:spPr>
        <p:txBody>
          <a:bodyPr>
            <a:noAutofit/>
          </a:bodyPr>
          <a:lstStyle/>
          <a:p>
            <a:r>
              <a:rPr lang="bg-BG" sz="1600" dirty="0" smtClean="0"/>
              <a:t>Икономически и социален разрив</a:t>
            </a:r>
            <a:endParaRPr lang="en-US" sz="1600" dirty="0"/>
          </a:p>
          <a:p>
            <a:pPr lvl="1"/>
            <a:r>
              <a:rPr lang="bg-BG" sz="1600" dirty="0" smtClean="0"/>
              <a:t>Нужда от работни места и растеж чрез износ</a:t>
            </a:r>
            <a:endParaRPr lang="en-US" sz="1600" dirty="0"/>
          </a:p>
          <a:p>
            <a:pPr lvl="1"/>
            <a:r>
              <a:rPr lang="bg-BG" sz="1600" dirty="0" smtClean="0"/>
              <a:t>Нужда от регионална стабилност и благоденствие</a:t>
            </a:r>
            <a:endParaRPr lang="en-US" sz="1600" dirty="0"/>
          </a:p>
          <a:p>
            <a:endParaRPr lang="en-US" sz="1600" dirty="0"/>
          </a:p>
          <a:p>
            <a:r>
              <a:rPr lang="bg-BG" sz="1600" dirty="0" smtClean="0"/>
              <a:t>Споразумение за климата / Отпадане на въглищата</a:t>
            </a:r>
            <a:endParaRPr lang="en-US" sz="1600" dirty="0"/>
          </a:p>
          <a:p>
            <a:r>
              <a:rPr lang="bg-BG" sz="1600" dirty="0" smtClean="0"/>
              <a:t>Обновяване на енергийния пазар и инфраструктурата</a:t>
            </a:r>
            <a:endParaRPr lang="en-US" sz="1600" dirty="0"/>
          </a:p>
          <a:p>
            <a:endParaRPr lang="en-US" sz="1600" dirty="0"/>
          </a:p>
          <a:p>
            <a:r>
              <a:rPr lang="bg-BG" sz="1600" dirty="0" smtClean="0"/>
              <a:t>Търсене за устойчиви доставки и цени</a:t>
            </a:r>
            <a:endParaRPr lang="en-US" sz="1600" dirty="0"/>
          </a:p>
          <a:p>
            <a:endParaRPr lang="en-US" sz="1600" dirty="0"/>
          </a:p>
          <a:p>
            <a:r>
              <a:rPr lang="bg-BG" sz="1600" dirty="0" smtClean="0"/>
              <a:t>Търсене на нарастваща повторна употреба (</a:t>
            </a:r>
            <a:r>
              <a:rPr lang="en-US" sz="1600" dirty="0" smtClean="0"/>
              <a:t>re-use</a:t>
            </a:r>
            <a:r>
              <a:rPr lang="bg-BG" sz="1600" dirty="0" smtClean="0"/>
              <a:t>) и рециклиране</a:t>
            </a:r>
            <a:endParaRPr lang="en-US" sz="1600" dirty="0"/>
          </a:p>
          <a:p>
            <a:endParaRPr lang="en-US" sz="1600" dirty="0"/>
          </a:p>
          <a:p>
            <a:r>
              <a:rPr lang="bg-BG" sz="1600" dirty="0" smtClean="0"/>
              <a:t>Натиск за по-добро управление</a:t>
            </a:r>
            <a:endParaRPr lang="en-US" sz="1600" dirty="0"/>
          </a:p>
          <a:p>
            <a:endParaRPr lang="en-US" sz="1600" dirty="0"/>
          </a:p>
          <a:p>
            <a:r>
              <a:rPr lang="bg-BG" sz="1600" dirty="0" smtClean="0"/>
              <a:t>Финансиране от ЕС за иновации и изследвания</a:t>
            </a:r>
            <a:endParaRPr lang="bg-BG" sz="1600" dirty="0"/>
          </a:p>
        </p:txBody>
      </p:sp>
    </p:spTree>
    <p:extLst>
      <p:ext uri="{BB962C8B-B14F-4D97-AF65-F5344CB8AC3E}">
        <p14:creationId xmlns:p14="http://schemas.microsoft.com/office/powerpoint/2010/main" val="133584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009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3796" y="418604"/>
            <a:ext cx="6527875" cy="994172"/>
          </a:xfrm>
        </p:spPr>
        <p:txBody>
          <a:bodyPr>
            <a:normAutofit fontScale="90000"/>
          </a:bodyPr>
          <a:lstStyle/>
          <a:p>
            <a:pPr algn="l"/>
            <a:r>
              <a:rPr lang="bg-BG" dirty="0" smtClean="0"/>
              <a:t>Заинтересовани страни (България)</a:t>
            </a:r>
            <a:endParaRPr lang="bg-BG" dirty="0"/>
          </a:p>
        </p:txBody>
      </p:sp>
      <p:sp>
        <p:nvSpPr>
          <p:cNvPr id="5" name="TextBox 4"/>
          <p:cNvSpPr txBox="1"/>
          <p:nvPr/>
        </p:nvSpPr>
        <p:spPr>
          <a:xfrm>
            <a:off x="1054240" y="2052559"/>
            <a:ext cx="1525569" cy="323165"/>
          </a:xfrm>
          <a:prstGeom prst="rect">
            <a:avLst/>
          </a:prstGeom>
          <a:noFill/>
          <a:ln w="190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bg-BG" sz="1500" dirty="0"/>
              <a:t>Държава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89781" y="3370464"/>
            <a:ext cx="1525569" cy="553998"/>
          </a:xfrm>
          <a:prstGeom prst="rect">
            <a:avLst/>
          </a:prstGeom>
          <a:noFill/>
          <a:ln w="190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bg-BG" sz="1500" dirty="0"/>
              <a:t>Гражданско общество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89781" y="2552290"/>
            <a:ext cx="1525569" cy="553998"/>
          </a:xfrm>
          <a:prstGeom prst="rect">
            <a:avLst/>
          </a:prstGeom>
          <a:noFill/>
          <a:ln w="190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bg-BG" sz="1500" dirty="0"/>
              <a:t>Местни общности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8650" y="4500953"/>
            <a:ext cx="1525569" cy="553998"/>
          </a:xfrm>
          <a:prstGeom prst="rect">
            <a:avLst/>
          </a:prstGeom>
          <a:noFill/>
          <a:ln w="190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bg-BG" sz="1500" dirty="0"/>
              <a:t>Човешки капитал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8650" y="3515232"/>
            <a:ext cx="1525569" cy="323165"/>
          </a:xfrm>
          <a:prstGeom prst="rect">
            <a:avLst/>
          </a:prstGeom>
          <a:noFill/>
          <a:ln w="190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bg-BG" sz="1500" dirty="0"/>
              <a:t>Собственици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9862" y="2972428"/>
            <a:ext cx="1525569" cy="323165"/>
          </a:xfrm>
          <a:prstGeom prst="rect">
            <a:avLst/>
          </a:prstGeom>
          <a:noFill/>
          <a:ln w="190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bg-BG" sz="1500" dirty="0"/>
              <a:t>Акционери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02744" y="2044144"/>
            <a:ext cx="1525569" cy="323165"/>
          </a:xfrm>
          <a:prstGeom prst="rect">
            <a:avLst/>
          </a:prstGeom>
          <a:noFill/>
          <a:ln w="190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bg-BG" sz="1500" dirty="0"/>
              <a:t>Местна власт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78492" y="2035212"/>
            <a:ext cx="1525569" cy="553998"/>
          </a:xfrm>
          <a:prstGeom prst="rect">
            <a:avLst/>
          </a:prstGeom>
          <a:noFill/>
          <a:ln w="190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bg-BG" sz="1500" dirty="0"/>
              <a:t>Регионални институции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96389" y="4984446"/>
            <a:ext cx="1525569" cy="323165"/>
          </a:xfrm>
          <a:prstGeom prst="rect">
            <a:avLst/>
          </a:prstGeom>
          <a:noFill/>
          <a:ln w="190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bg-BG" sz="1500" dirty="0"/>
              <a:t>НПО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26997" y="2035212"/>
            <a:ext cx="1525569" cy="323165"/>
          </a:xfrm>
          <a:prstGeom prst="rect">
            <a:avLst/>
          </a:prstGeom>
          <a:noFill/>
          <a:ln w="190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bg-BG" sz="1500"/>
              <a:t>Синдикати</a:t>
            </a:r>
            <a:endParaRPr lang="bg-BG" sz="1500" dirty="0"/>
          </a:p>
        </p:txBody>
      </p:sp>
      <p:sp>
        <p:nvSpPr>
          <p:cNvPr id="16" name="TextBox 15"/>
          <p:cNvSpPr txBox="1"/>
          <p:nvPr/>
        </p:nvSpPr>
        <p:spPr>
          <a:xfrm>
            <a:off x="6989781" y="4158133"/>
            <a:ext cx="1525569" cy="553998"/>
          </a:xfrm>
          <a:prstGeom prst="rect">
            <a:avLst/>
          </a:prstGeom>
          <a:noFill/>
          <a:ln w="190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bg-BG" sz="1500" dirty="0"/>
              <a:t>Работодателски организации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35302" y="5146576"/>
            <a:ext cx="1554772" cy="784830"/>
          </a:xfrm>
          <a:prstGeom prst="rect">
            <a:avLst/>
          </a:prstGeom>
          <a:noFill/>
          <a:ln w="190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500" dirty="0"/>
              <a:t>Висше и средно професионално образование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59116" y="5147285"/>
            <a:ext cx="1525569" cy="323165"/>
          </a:xfrm>
          <a:prstGeom prst="rect">
            <a:avLst/>
          </a:prstGeom>
          <a:noFill/>
          <a:ln w="190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bg-BG" sz="1500" dirty="0"/>
              <a:t>Медии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28650" y="4008093"/>
            <a:ext cx="1525569" cy="323165"/>
          </a:xfrm>
          <a:prstGeom prst="rect">
            <a:avLst/>
          </a:prstGeom>
          <a:noFill/>
          <a:ln w="190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bg-BG" sz="1500" dirty="0"/>
              <a:t>Доставчици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813080" y="3370464"/>
            <a:ext cx="1525569" cy="553998"/>
          </a:xfrm>
          <a:prstGeom prst="rect">
            <a:avLst/>
          </a:prstGeom>
          <a:noFill/>
          <a:ln w="1905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bg-BG" sz="1500" dirty="0"/>
              <a:t>Минна индустрия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267175" y="2352641"/>
            <a:ext cx="1545905" cy="1017822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635346"/>
              </p:ext>
            </p:extLst>
          </p:nvPr>
        </p:nvGraphicFramePr>
        <p:xfrm>
          <a:off x="6612147" y="6203392"/>
          <a:ext cx="2280835" cy="609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5465"/>
                <a:gridCol w="925370"/>
              </a:tblGrid>
              <a:tr h="203328">
                <a:tc>
                  <a:txBody>
                    <a:bodyPr/>
                    <a:lstStyle/>
                    <a:p>
                      <a:r>
                        <a:rPr lang="bg-BG" sz="800" dirty="0" smtClean="0">
                          <a:solidFill>
                            <a:schemeClr val="tx1"/>
                          </a:solidFill>
                        </a:rPr>
                        <a:t>Регулации и контрол</a:t>
                      </a:r>
                      <a:endParaRPr lang="bg-BG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alpha val="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bg-BG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alpha val="2000"/>
                      </a:schemeClr>
                    </a:solidFill>
                  </a:tcPr>
                </a:tc>
              </a:tr>
              <a:tr h="203328">
                <a:tc>
                  <a:txBody>
                    <a:bodyPr/>
                    <a:lstStyle/>
                    <a:p>
                      <a:r>
                        <a:rPr lang="bg-BG" sz="800" b="1" dirty="0" smtClean="0">
                          <a:solidFill>
                            <a:schemeClr val="tx1"/>
                          </a:solidFill>
                        </a:rPr>
                        <a:t>Външно влияние</a:t>
                      </a:r>
                      <a:endParaRPr lang="bg-BG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alpha val="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bg-BG" sz="80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alpha val="2000"/>
                      </a:schemeClr>
                    </a:solidFill>
                  </a:tcPr>
                </a:tc>
              </a:tr>
              <a:tr h="203328">
                <a:tc>
                  <a:txBody>
                    <a:bodyPr/>
                    <a:lstStyle/>
                    <a:p>
                      <a:r>
                        <a:rPr lang="bg-BG" sz="800" b="1" dirty="0" smtClean="0">
                          <a:solidFill>
                            <a:schemeClr val="tx1"/>
                          </a:solidFill>
                        </a:rPr>
                        <a:t>Финансови</a:t>
                      </a:r>
                      <a:r>
                        <a:rPr lang="bg-BG" sz="800" b="1" baseline="0" dirty="0" smtClean="0">
                          <a:solidFill>
                            <a:schemeClr val="tx1"/>
                          </a:solidFill>
                        </a:rPr>
                        <a:t> транзакции</a:t>
                      </a:r>
                      <a:endParaRPr lang="bg-BG" sz="8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alpha val="2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bg-BG" sz="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alpha val="2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27" name="Straight Arrow Connector 26"/>
          <p:cNvCxnSpPr/>
          <p:nvPr/>
        </p:nvCxnSpPr>
        <p:spPr>
          <a:xfrm>
            <a:off x="8107679" y="6309320"/>
            <a:ext cx="658729" cy="0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884686" y="2566127"/>
            <a:ext cx="410588" cy="804337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4839939" y="2352641"/>
            <a:ext cx="519047" cy="1017822"/>
          </a:xfrm>
          <a:prstGeom prst="straightConnector1">
            <a:avLst/>
          </a:prstGeom>
          <a:ln w="254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8107679" y="6493898"/>
            <a:ext cx="658729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endCxn id="20" idx="1"/>
          </p:cNvCxnSpPr>
          <p:nvPr/>
        </p:nvCxnSpPr>
        <p:spPr>
          <a:xfrm>
            <a:off x="2154219" y="3086577"/>
            <a:ext cx="1658861" cy="56088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9" idx="3"/>
          </p:cNvCxnSpPr>
          <p:nvPr/>
        </p:nvCxnSpPr>
        <p:spPr>
          <a:xfrm>
            <a:off x="2154219" y="3676815"/>
            <a:ext cx="1630796" cy="58991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2229210" y="3873297"/>
            <a:ext cx="1457855" cy="204194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3104148" y="3977606"/>
            <a:ext cx="838579" cy="105426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17" idx="0"/>
          </p:cNvCxnSpPr>
          <p:nvPr/>
        </p:nvCxnSpPr>
        <p:spPr>
          <a:xfrm flipH="1" flipV="1">
            <a:off x="4607182" y="4000328"/>
            <a:ext cx="305506" cy="1146248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 flipV="1">
            <a:off x="4991627" y="3947665"/>
            <a:ext cx="1898007" cy="112639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16" idx="1"/>
          </p:cNvCxnSpPr>
          <p:nvPr/>
        </p:nvCxnSpPr>
        <p:spPr>
          <a:xfrm flipH="1" flipV="1">
            <a:off x="5366713" y="3735807"/>
            <a:ext cx="1623068" cy="699325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6" idx="1"/>
            <a:endCxn id="20" idx="3"/>
          </p:cNvCxnSpPr>
          <p:nvPr/>
        </p:nvCxnSpPr>
        <p:spPr>
          <a:xfrm flipH="1">
            <a:off x="5338649" y="3647463"/>
            <a:ext cx="1651132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5451604" y="2905626"/>
            <a:ext cx="1510112" cy="452749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>
            <a:off x="5098382" y="2397553"/>
            <a:ext cx="1561098" cy="91917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8107679" y="6682298"/>
            <a:ext cx="658729" cy="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 flipV="1">
            <a:off x="1894974" y="2397553"/>
            <a:ext cx="1778616" cy="1040834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V="1">
            <a:off x="4625872" y="2397553"/>
            <a:ext cx="472510" cy="919176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 flipV="1">
            <a:off x="3792067" y="2634916"/>
            <a:ext cx="393213" cy="681813"/>
          </a:xfrm>
          <a:prstGeom prst="straightConnector1">
            <a:avLst/>
          </a:prstGeom>
          <a:ln w="25400"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V="1">
            <a:off x="5366713" y="2775260"/>
            <a:ext cx="1551209" cy="512139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5201274" y="3977605"/>
            <a:ext cx="1696088" cy="1006841"/>
          </a:xfrm>
          <a:prstGeom prst="straightConnector1">
            <a:avLst/>
          </a:prstGeom>
          <a:ln w="25400"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4861980" y="4008092"/>
            <a:ext cx="329020" cy="1112255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H="1">
            <a:off x="3430162" y="4005753"/>
            <a:ext cx="728278" cy="1026115"/>
          </a:xfrm>
          <a:prstGeom prst="straightConnector1">
            <a:avLst/>
          </a:prstGeom>
          <a:ln w="25400"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H="1">
            <a:off x="2275533" y="4005752"/>
            <a:ext cx="1494964" cy="719205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flipH="1" flipV="1">
            <a:off x="2196199" y="3210316"/>
            <a:ext cx="1490866" cy="437216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 flipH="1" flipV="1">
            <a:off x="2233554" y="3792792"/>
            <a:ext cx="1440037" cy="13042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flipH="1">
            <a:off x="2265259" y="3958837"/>
            <a:ext cx="1356041" cy="222963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2265258" y="4000328"/>
            <a:ext cx="1631454" cy="88079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845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GMK min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</TotalTime>
  <Words>3364</Words>
  <Application>Microsoft Office PowerPoint</Application>
  <PresentationFormat>On-screen Show (4:3)</PresentationFormat>
  <Paragraphs>586</Paragraphs>
  <Slides>80</Slides>
  <Notes>39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80</vt:i4>
      </vt:variant>
    </vt:vector>
  </HeadingPairs>
  <TitlesOfParts>
    <vt:vector size="94" baseType="lpstr">
      <vt:lpstr>ＭＳ Ｐゴシック</vt:lpstr>
      <vt:lpstr>ＭＳ Ｐゴシック</vt:lpstr>
      <vt:lpstr>Arial</vt:lpstr>
      <vt:lpstr>Arial Black</vt:lpstr>
      <vt:lpstr>Calibri</vt:lpstr>
      <vt:lpstr>Courier New</vt:lpstr>
      <vt:lpstr>Garamond</vt:lpstr>
      <vt:lpstr>Times</vt:lpstr>
      <vt:lpstr>Times New Roman</vt:lpstr>
      <vt:lpstr>Wingdings</vt:lpstr>
      <vt:lpstr>BGMK minster</vt:lpstr>
      <vt:lpstr>2_Blank Presentation</vt:lpstr>
      <vt:lpstr>1_Blank Presentation</vt:lpstr>
      <vt:lpstr>Edge</vt:lpstr>
      <vt:lpstr>PowerPoint Presentation</vt:lpstr>
      <vt:lpstr>Минерално-суровинната индустрия на България: стратегически ползи и устойчиво развитие</vt:lpstr>
      <vt:lpstr>Глобални тенденции         1/4</vt:lpstr>
      <vt:lpstr>Увеличаване на населението        2/4</vt:lpstr>
      <vt:lpstr>Нужда от ресурси        3/4</vt:lpstr>
      <vt:lpstr>Жизнен стандарт        4/4</vt:lpstr>
      <vt:lpstr>Индустриални тенденции</vt:lpstr>
      <vt:lpstr>Европейски минен контекст (2015-2020)</vt:lpstr>
      <vt:lpstr>Заинтересовани страни (България)</vt:lpstr>
      <vt:lpstr>4 фактора за успех в бъдеще</vt:lpstr>
      <vt:lpstr>Стратегическа рамка на отрасъла у нас</vt:lpstr>
      <vt:lpstr>Законосъобразност и устойчивост</vt:lpstr>
      <vt:lpstr>Устойчиво развитие</vt:lpstr>
      <vt:lpstr>Нашата минна индустрия в цифри</vt:lpstr>
      <vt:lpstr>Ползи от бранша</vt:lpstr>
      <vt:lpstr>Образование и бизнес</vt:lpstr>
      <vt:lpstr>PowerPoint Presentation</vt:lpstr>
      <vt:lpstr>PowerPoint Presentation</vt:lpstr>
      <vt:lpstr>PowerPoint Presentation</vt:lpstr>
      <vt:lpstr>Дънди прешъс металс в България</vt:lpstr>
      <vt:lpstr>СОЦИАЛНО-ИКОНОМИЧЕСКо ВЪЗДЕЙСТВИЕ</vt:lpstr>
      <vt:lpstr>Информираност на населението</vt:lpstr>
      <vt:lpstr>Инвестиции в технологии</vt:lpstr>
      <vt:lpstr>Инвестиции в технологии</vt:lpstr>
      <vt:lpstr>Инвестиции в хората</vt:lpstr>
      <vt:lpstr>Инвестиции в местната общност</vt:lpstr>
      <vt:lpstr>закриване</vt:lpstr>
      <vt:lpstr>PowerPoint Presentation</vt:lpstr>
      <vt:lpstr>PowerPoint Presentation</vt:lpstr>
      <vt:lpstr>Инвестиции в местната общност - Крумовград</vt:lpstr>
      <vt:lpstr>Инвестиции в ОПАЗВАНЕ НА ОКОЛНАТА СРЕДА - Крумовград</vt:lpstr>
      <vt:lpstr>Успяваме, защото ни е грижа!</vt:lpstr>
      <vt:lpstr>PowerPoint Presentation</vt:lpstr>
      <vt:lpstr>PowerPoint Presentation</vt:lpstr>
      <vt:lpstr>  </vt:lpstr>
      <vt:lpstr>PowerPoint Presentation</vt:lpstr>
      <vt:lpstr>PowerPoint Presentation</vt:lpstr>
      <vt:lpstr>  </vt:lpstr>
      <vt:lpstr>  </vt:lpstr>
      <vt:lpstr>  </vt:lpstr>
      <vt:lpstr>  </vt:lpstr>
      <vt:lpstr>  </vt:lpstr>
      <vt:lpstr>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</vt:lpstr>
      <vt:lpstr>PowerPoint Presentation</vt:lpstr>
      <vt:lpstr>PowerPoint Presentation</vt:lpstr>
      <vt:lpstr>Дългосрочна перспектива  за работа и развитие</vt:lpstr>
      <vt:lpstr>PowerPoint Presentation</vt:lpstr>
      <vt:lpstr>PowerPoint Presentation</vt:lpstr>
      <vt:lpstr>PowerPoint Presentation</vt:lpstr>
      <vt:lpstr>  </vt:lpstr>
      <vt:lpstr>PowerPoint Presentation</vt:lpstr>
      <vt:lpstr>PowerPoint Presentation</vt:lpstr>
      <vt:lpstr>  </vt:lpstr>
      <vt:lpstr>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</dc:creator>
  <cp:lastModifiedBy>Ани Алашка</cp:lastModifiedBy>
  <cp:revision>13</cp:revision>
  <dcterms:created xsi:type="dcterms:W3CDTF">2014-08-20T14:33:57Z</dcterms:created>
  <dcterms:modified xsi:type="dcterms:W3CDTF">2016-06-30T08:22:27Z</dcterms:modified>
</cp:coreProperties>
</file>