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sldIdLst>
    <p:sldId id="322" r:id="rId2"/>
    <p:sldId id="323" r:id="rId3"/>
    <p:sldId id="324" r:id="rId4"/>
    <p:sldId id="310" r:id="rId5"/>
    <p:sldId id="311" r:id="rId6"/>
    <p:sldId id="312" r:id="rId7"/>
    <p:sldId id="317" r:id="rId8"/>
    <p:sldId id="313" r:id="rId9"/>
    <p:sldId id="314" r:id="rId10"/>
    <p:sldId id="315" r:id="rId11"/>
    <p:sldId id="327" r:id="rId12"/>
    <p:sldId id="319" r:id="rId13"/>
    <p:sldId id="328" r:id="rId14"/>
    <p:sldId id="329" r:id="rId15"/>
    <p:sldId id="331" r:id="rId16"/>
    <p:sldId id="330" r:id="rId17"/>
    <p:sldId id="337" r:id="rId18"/>
    <p:sldId id="333" r:id="rId19"/>
    <p:sldId id="334" r:id="rId20"/>
    <p:sldId id="332" r:id="rId21"/>
    <p:sldId id="326" r:id="rId2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6270C"/>
    <a:srgbClr val="E20000"/>
    <a:srgbClr val="F7C5BB"/>
    <a:srgbClr val="FFDDE3"/>
    <a:srgbClr val="990000"/>
    <a:srgbClr val="FF99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97" autoAdjust="0"/>
    <p:restoredTop sz="99807" autoAdjust="0"/>
  </p:normalViewPr>
  <p:slideViewPr>
    <p:cSldViewPr>
      <p:cViewPr varScale="1">
        <p:scale>
          <a:sx n="87" d="100"/>
          <a:sy n="87" d="100"/>
        </p:scale>
        <p:origin x="84" y="522"/>
      </p:cViewPr>
      <p:guideLst>
        <p:guide orient="horz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notesViewPr>
    <p:cSldViewPr>
      <p:cViewPr>
        <p:scale>
          <a:sx n="62" d="100"/>
          <a:sy n="62" d="100"/>
        </p:scale>
        <p:origin x="-1901" y="-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ppt%20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ppt%20dat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87;&#1080;&#1090;&#1080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87;&#1080;&#1090;&#1080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ppt%20dat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AppData\Local\Temp\ppt%20data%208.10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ppt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ppt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AppData\Local\Temp\ppt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AppData\Local\Temp\ppt%20da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ppt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ppt%20dat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ppt%20dat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ppt%20da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416689783114171E-3"/>
          <c:y val="4.5621360854908713E-2"/>
          <c:w val="0.72555599382809144"/>
          <c:h val="0.85549373745761537"/>
        </c:manualLayout>
      </c:layout>
      <c:lineChart>
        <c:grouping val="standard"/>
        <c:varyColors val="0"/>
        <c:ser>
          <c:idx val="0"/>
          <c:order val="0"/>
          <c:tx>
            <c:strRef>
              <c:f>'Производство и потребление'!$A$3</c:f>
              <c:strCache>
                <c:ptCount val="1"/>
                <c:pt idx="0">
                  <c:v>Брутно производство</c:v>
                </c:pt>
              </c:strCache>
            </c:strRef>
          </c:tx>
          <c:spPr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34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'Производство и потребление'!$B$2:$N$2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'Производство и потребление'!$B$3:$N$3</c:f>
              <c:numCache>
                <c:formatCode>General</c:formatCode>
                <c:ptCount val="13"/>
                <c:pt idx="0">
                  <c:v>43749</c:v>
                </c:pt>
                <c:pt idx="1">
                  <c:v>42437</c:v>
                </c:pt>
                <c:pt idx="2">
                  <c:v>42254</c:v>
                </c:pt>
                <c:pt idx="3">
                  <c:v>41512</c:v>
                </c:pt>
                <c:pt idx="4">
                  <c:v>44187</c:v>
                </c:pt>
                <c:pt idx="5">
                  <c:v>45441</c:v>
                </c:pt>
                <c:pt idx="6">
                  <c:v>42875</c:v>
                </c:pt>
                <c:pt idx="7">
                  <c:v>44423</c:v>
                </c:pt>
                <c:pt idx="8">
                  <c:v>42789</c:v>
                </c:pt>
                <c:pt idx="9">
                  <c:v>46011</c:v>
                </c:pt>
                <c:pt idx="10">
                  <c:v>50330</c:v>
                </c:pt>
                <c:pt idx="11">
                  <c:v>47406</c:v>
                </c:pt>
                <c:pt idx="12">
                  <c:v>44040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'Производство и потребление'!$A$4</c:f>
              <c:strCache>
                <c:ptCount val="1"/>
                <c:pt idx="0">
                  <c:v>Брутно вътрешно потребление</c:v>
                </c:pt>
              </c:strCache>
            </c:strRef>
          </c:tx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3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'Производство и потребление'!$B$2:$N$2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'Производство и потребление'!$B$4:$N$4</c:f>
              <c:numCache>
                <c:formatCode>General</c:formatCode>
                <c:ptCount val="13"/>
                <c:pt idx="0">
                  <c:v>36824</c:v>
                </c:pt>
                <c:pt idx="1">
                  <c:v>36142</c:v>
                </c:pt>
                <c:pt idx="2">
                  <c:v>36765</c:v>
                </c:pt>
                <c:pt idx="3">
                  <c:v>35635</c:v>
                </c:pt>
                <c:pt idx="4">
                  <c:v>36606</c:v>
                </c:pt>
                <c:pt idx="5">
                  <c:v>37696</c:v>
                </c:pt>
                <c:pt idx="6">
                  <c:v>38398</c:v>
                </c:pt>
                <c:pt idx="7">
                  <c:v>39079</c:v>
                </c:pt>
                <c:pt idx="8">
                  <c:v>37716</c:v>
                </c:pt>
                <c:pt idx="9">
                  <c:v>37564</c:v>
                </c:pt>
                <c:pt idx="10">
                  <c:v>39670</c:v>
                </c:pt>
                <c:pt idx="11">
                  <c:v>39098</c:v>
                </c:pt>
                <c:pt idx="12">
                  <c:v>37859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'Производство и потребление'!$A$5</c:f>
              <c:strCache>
                <c:ptCount val="1"/>
                <c:pt idx="0">
                  <c:v>Износ</c:v>
                </c:pt>
              </c:strCache>
            </c:strRef>
          </c:tx>
          <c:spPr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35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'Производство и потребление'!$B$2:$N$2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'Производство и потребление'!$B$5:$N$5</c:f>
              <c:numCache>
                <c:formatCode>General</c:formatCode>
                <c:ptCount val="13"/>
                <c:pt idx="0">
                  <c:v>8018</c:v>
                </c:pt>
                <c:pt idx="1">
                  <c:v>8334</c:v>
                </c:pt>
                <c:pt idx="2">
                  <c:v>6772</c:v>
                </c:pt>
                <c:pt idx="3">
                  <c:v>6619</c:v>
                </c:pt>
                <c:pt idx="4">
                  <c:v>8381</c:v>
                </c:pt>
                <c:pt idx="5">
                  <c:v>8882</c:v>
                </c:pt>
                <c:pt idx="6">
                  <c:v>7534</c:v>
                </c:pt>
                <c:pt idx="7">
                  <c:v>8441</c:v>
                </c:pt>
                <c:pt idx="8">
                  <c:v>7735</c:v>
                </c:pt>
                <c:pt idx="9">
                  <c:v>9613</c:v>
                </c:pt>
                <c:pt idx="10">
                  <c:v>12110</c:v>
                </c:pt>
                <c:pt idx="11">
                  <c:v>10661</c:v>
                </c:pt>
                <c:pt idx="12">
                  <c:v>9532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8059024"/>
        <c:axId val="159154704"/>
      </c:lineChart>
      <c:catAx>
        <c:axId val="15805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9154704"/>
        <c:crosses val="autoZero"/>
        <c:auto val="1"/>
        <c:lblAlgn val="ctr"/>
        <c:lblOffset val="100"/>
        <c:noMultiLvlLbl val="0"/>
      </c:catAx>
      <c:valAx>
        <c:axId val="1591547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805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35180771060209"/>
          <c:y val="0.16165821445871267"/>
          <c:w val="0.26641064163396727"/>
          <c:h val="0.6739179690975414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Данни</c:v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trendline>
            <c:name>Апроксимираща функция</c:name>
            <c:spPr>
              <a:ln w="85725" cap="sq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12"/>
            <c:dispRSqr val="0"/>
            <c:dispEq val="0"/>
          </c:trendline>
          <c:cat>
            <c:numRef>
              <c:f>losses!$B$3:$B$30</c:f>
              <c:numCache>
                <c:formatCode>General</c:formatCode>
                <c:ptCount val="2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  <c:pt idx="27">
                  <c:v>2025</c:v>
                </c:pt>
              </c:numCache>
            </c:numRef>
          </c:cat>
          <c:val>
            <c:numRef>
              <c:f>losses!$D$3:$D$18</c:f>
              <c:numCache>
                <c:formatCode>General</c:formatCode>
                <c:ptCount val="16"/>
                <c:pt idx="0">
                  <c:v>481.83516483516485</c:v>
                </c:pt>
                <c:pt idx="1">
                  <c:v>485.61538461538464</c:v>
                </c:pt>
                <c:pt idx="2">
                  <c:v>500</c:v>
                </c:pt>
                <c:pt idx="3">
                  <c:v>512</c:v>
                </c:pt>
                <c:pt idx="4">
                  <c:v>487</c:v>
                </c:pt>
                <c:pt idx="5">
                  <c:v>491</c:v>
                </c:pt>
                <c:pt idx="6">
                  <c:v>492</c:v>
                </c:pt>
                <c:pt idx="7">
                  <c:v>501</c:v>
                </c:pt>
                <c:pt idx="8">
                  <c:v>510</c:v>
                </c:pt>
                <c:pt idx="9">
                  <c:v>538</c:v>
                </c:pt>
                <c:pt idx="10">
                  <c:v>508</c:v>
                </c:pt>
                <c:pt idx="11">
                  <c:v>507</c:v>
                </c:pt>
                <c:pt idx="12">
                  <c:v>508</c:v>
                </c:pt>
                <c:pt idx="13">
                  <c:v>571</c:v>
                </c:pt>
                <c:pt idx="14">
                  <c:v>532</c:v>
                </c:pt>
                <c:pt idx="15">
                  <c:v>538.53846153846155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65000"/>
        <c:axId val="208465392"/>
      </c:barChart>
      <c:catAx>
        <c:axId val="208465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65392"/>
        <c:crosses val="autoZero"/>
        <c:auto val="1"/>
        <c:lblAlgn val="ctr"/>
        <c:lblOffset val="100"/>
        <c:noMultiLvlLbl val="0"/>
      </c:catAx>
      <c:valAx>
        <c:axId val="208465392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65000"/>
        <c:crosses val="autoZero"/>
        <c:crossBetween val="between"/>
      </c:valAx>
      <c:spPr>
        <a:solidFill>
          <a:sysClr val="window" lastClr="FFFFFF"/>
        </a:solidFill>
        <a:ln>
          <a:solidFill>
            <a:schemeClr val="bg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Данни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Апроксимираща функция</c:name>
            <c:spPr>
              <a:ln w="85725" cap="sq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forward val="12"/>
            <c:dispRSqr val="0"/>
            <c:dispEq val="0"/>
          </c:trendline>
          <c:cat>
            <c:numRef>
              <c:f>losses!$B$3:$B$30</c:f>
              <c:numCache>
                <c:formatCode>General</c:formatCode>
                <c:ptCount val="2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  <c:pt idx="27">
                  <c:v>2025</c:v>
                </c:pt>
              </c:numCache>
            </c:numRef>
          </c:cat>
          <c:val>
            <c:numRef>
              <c:f>losses!$C$3:$C$18</c:f>
              <c:numCache>
                <c:formatCode>General</c:formatCode>
                <c:ptCount val="16"/>
                <c:pt idx="0">
                  <c:v>561.84615384615381</c:v>
                </c:pt>
                <c:pt idx="1">
                  <c:v>546.46153846153845</c:v>
                </c:pt>
                <c:pt idx="2">
                  <c:v>529</c:v>
                </c:pt>
                <c:pt idx="3">
                  <c:v>527</c:v>
                </c:pt>
                <c:pt idx="4">
                  <c:v>531</c:v>
                </c:pt>
                <c:pt idx="5">
                  <c:v>518</c:v>
                </c:pt>
                <c:pt idx="6">
                  <c:v>438</c:v>
                </c:pt>
                <c:pt idx="7">
                  <c:v>420</c:v>
                </c:pt>
                <c:pt idx="8">
                  <c:v>422</c:v>
                </c:pt>
                <c:pt idx="9">
                  <c:v>403</c:v>
                </c:pt>
                <c:pt idx="10">
                  <c:v>401</c:v>
                </c:pt>
                <c:pt idx="11">
                  <c:v>388</c:v>
                </c:pt>
                <c:pt idx="12">
                  <c:v>385</c:v>
                </c:pt>
                <c:pt idx="13">
                  <c:v>378</c:v>
                </c:pt>
                <c:pt idx="14">
                  <c:v>364</c:v>
                </c:pt>
                <c:pt idx="15">
                  <c:v>352.00870348430556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873328"/>
        <c:axId val="208873720"/>
      </c:barChart>
      <c:catAx>
        <c:axId val="20887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873720"/>
        <c:crosses val="autoZero"/>
        <c:auto val="1"/>
        <c:lblAlgn val="ctr"/>
        <c:lblOffset val="100"/>
        <c:noMultiLvlLbl val="0"/>
      </c:catAx>
      <c:valAx>
        <c:axId val="208873720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87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2000"/>
              <a:t>Домакинства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1"/>
              <c:layout/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63570331265872"/>
                      <c:h val="0.165803294583430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5525238575024225"/>
                  <c:y val="0.2768548444112270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1810009615789817E-2"/>
                  <c:y val="0.14615585641999371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64272168992719"/>
                      <c:h val="0.18825029542172078"/>
                    </c:manualLayout>
                  </c15:layout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цена</c:v>
                </c:pt>
                <c:pt idx="1">
                  <c:v>население</c:v>
                </c:pt>
                <c:pt idx="2">
                  <c:v>БВП</c:v>
                </c:pt>
                <c:pt idx="3">
                  <c:v>интензивност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0.54300000000000004</c:v>
                </c:pt>
                <c:pt idx="1">
                  <c:v>0.33400000000000002</c:v>
                </c:pt>
                <c:pt idx="2">
                  <c:v>8.8999999999999996E-2</c:v>
                </c:pt>
                <c:pt idx="3">
                  <c:v>3.5999999999999997E-2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800"/>
              <a:t>Индустрия, услуги и публичен сектор</a:t>
            </a:r>
            <a:endParaRPr lang="en-US" sz="18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318845998869114"/>
                  <c:y val="0.1859364111058367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9555866097796769E-2"/>
                  <c:y val="-9.1048848107785949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569383667154723"/>
                      <c:h val="0.2050373190857581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1.9962541475491116E-2"/>
                  <c:y val="-0.1426768237872559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947767826792049"/>
                  <c:y val="-2.565560897274052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107411780117302"/>
                      <c:h val="0.17693059357041133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9.5316212792276825E-2"/>
                  <c:y val="-0.183073724131662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480602486954179"/>
                      <c:h val="0.19937759440870204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18412900225016451"/>
                  <c:y val="0.1462178444819262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Sheet1!$C$2:$C$7</c:f>
              <c:strCache>
                <c:ptCount val="6"/>
                <c:pt idx="0">
                  <c:v>цена</c:v>
                </c:pt>
                <c:pt idx="1">
                  <c:v>икономически активни лица </c:v>
                </c:pt>
                <c:pt idx="2">
                  <c:v>БВП</c:v>
                </c:pt>
                <c:pt idx="3">
                  <c:v>ел.енергийна интензивност</c:v>
                </c:pt>
                <c:pt idx="4">
                  <c:v>потребление на енергийния сектор</c:v>
                </c:pt>
                <c:pt idx="5">
                  <c:v>загуби</c:v>
                </c:pt>
              </c:strCache>
            </c:strRef>
          </c:cat>
          <c:val>
            <c:numRef>
              <c:f>Sheet1!$D$2:$D$7</c:f>
              <c:numCache>
                <c:formatCode>0.00%</c:formatCode>
                <c:ptCount val="6"/>
                <c:pt idx="0">
                  <c:v>0.17799999999999999</c:v>
                </c:pt>
                <c:pt idx="1">
                  <c:v>0.214</c:v>
                </c:pt>
                <c:pt idx="2">
                  <c:v>0.17599999999999999</c:v>
                </c:pt>
                <c:pt idx="3">
                  <c:v>1.2E-2</c:v>
                </c:pt>
                <c:pt idx="4">
                  <c:v>0.193</c:v>
                </c:pt>
                <c:pt idx="5">
                  <c:v>0.22700000000000001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Данни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Апроксимираща функция</c:name>
            <c:spPr>
              <a:ln w="85725" cap="sq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forward val="12"/>
            <c:dispRSqr val="0"/>
            <c:dispEq val="1"/>
            <c:trendlineLbl>
              <c:layout>
                <c:manualLayout>
                  <c:x val="-0.14021075723743487"/>
                  <c:y val="-0.15419947506561679"/>
                </c:manualLayout>
              </c:layout>
              <c:numFmt formatCode="#,##0.000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</c:trendlineLbl>
          </c:trendline>
          <c:cat>
            <c:numRef>
              <c:f>[2]износ!$B$2:$B$26</c:f>
              <c:numCache>
                <c:formatCode>General</c:formatCode>
                <c:ptCount val="2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  <c:pt idx="24">
                  <c:v>2025</c:v>
                </c:pt>
              </c:numCache>
            </c:numRef>
          </c:cat>
          <c:val>
            <c:numRef>
              <c:f>[2]износ!$D$2:$D$14</c:f>
              <c:numCache>
                <c:formatCode>General</c:formatCode>
                <c:ptCount val="13"/>
                <c:pt idx="0">
                  <c:v>8018</c:v>
                </c:pt>
                <c:pt idx="1">
                  <c:v>8334</c:v>
                </c:pt>
                <c:pt idx="2">
                  <c:v>6772</c:v>
                </c:pt>
                <c:pt idx="3">
                  <c:v>6619</c:v>
                </c:pt>
                <c:pt idx="4">
                  <c:v>8381</c:v>
                </c:pt>
                <c:pt idx="5">
                  <c:v>8882</c:v>
                </c:pt>
                <c:pt idx="6">
                  <c:v>7534</c:v>
                </c:pt>
                <c:pt idx="7">
                  <c:v>8441</c:v>
                </c:pt>
                <c:pt idx="8">
                  <c:v>7735</c:v>
                </c:pt>
                <c:pt idx="9">
                  <c:v>9613</c:v>
                </c:pt>
                <c:pt idx="10">
                  <c:v>12110</c:v>
                </c:pt>
                <c:pt idx="11">
                  <c:v>10661</c:v>
                </c:pt>
                <c:pt idx="12">
                  <c:v>9532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875288"/>
        <c:axId val="208875680"/>
      </c:barChart>
      <c:catAx>
        <c:axId val="208875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875680"/>
        <c:crosses val="autoZero"/>
        <c:auto val="1"/>
        <c:lblAlgn val="ctr"/>
        <c:lblOffset val="100"/>
        <c:noMultiLvlLbl val="0"/>
      </c:catAx>
      <c:valAx>
        <c:axId val="20887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875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477863029330925E-2"/>
          <c:y val="0.13035993793764017"/>
          <c:w val="0.95539958627676258"/>
          <c:h val="0.75377730851509828"/>
        </c:manualLayout>
      </c:layout>
      <c:lineChart>
        <c:grouping val="standard"/>
        <c:varyColors val="0"/>
        <c:ser>
          <c:idx val="0"/>
          <c:order val="0"/>
          <c:tx>
            <c:strRef>
              <c:f>'[ppt data 8.10.xlsx]Sheet8'!$C$2</c:f>
              <c:strCache>
                <c:ptCount val="1"/>
                <c:pt idx="0">
                  <c:v>Крайно електропотребление</c:v>
                </c:pt>
              </c:strCache>
            </c:strRef>
          </c:tx>
          <c:spPr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31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'[ppt data 8.10.xlsx]Sheet8'!$B$3:$B$14</c:f>
              <c:numCache>
                <c:formatCode>General</c:formatCode>
                <c:ptCount val="12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</c:numCache>
            </c:numRef>
          </c:cat>
          <c:val>
            <c:numRef>
              <c:f>'[ppt data 8.10.xlsx]Sheet8'!$C$3:$C$14</c:f>
              <c:numCache>
                <c:formatCode>0.00</c:formatCode>
                <c:ptCount val="12"/>
                <c:pt idx="0">
                  <c:v>27.46</c:v>
                </c:pt>
                <c:pt idx="1">
                  <c:v>27.3</c:v>
                </c:pt>
                <c:pt idx="2">
                  <c:v>27.13</c:v>
                </c:pt>
                <c:pt idx="3">
                  <c:v>26.97</c:v>
                </c:pt>
                <c:pt idx="4">
                  <c:v>26.82</c:v>
                </c:pt>
                <c:pt idx="5">
                  <c:v>26.67</c:v>
                </c:pt>
                <c:pt idx="6">
                  <c:v>26.53</c:v>
                </c:pt>
                <c:pt idx="7">
                  <c:v>26.4</c:v>
                </c:pt>
                <c:pt idx="8">
                  <c:v>26.25</c:v>
                </c:pt>
                <c:pt idx="9">
                  <c:v>26.13</c:v>
                </c:pt>
                <c:pt idx="10">
                  <c:v>26</c:v>
                </c:pt>
                <c:pt idx="11">
                  <c:v>25.89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'[ppt data 8.10.xlsx]Sheet8'!$D$2</c:f>
              <c:strCache>
                <c:ptCount val="1"/>
                <c:pt idx="0">
                  <c:v>Брутно Потребление</c:v>
                </c:pt>
              </c:strCache>
            </c:strRef>
          </c:tx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33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marker>
          <c:dLbls>
            <c:dLbl>
              <c:idx val="0"/>
              <c:layout>
                <c:manualLayout>
                  <c:x val="-5.9558882772470068E-2"/>
                  <c:y val="-1.02243088578541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038457656818983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4997607425516827E-2"/>
                  <c:y val="-5.112154428927065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1079307888121132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9558882772470061E-2"/>
                  <c:y val="-7.668231643390644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'[ppt data 8.10.xlsx]Sheet8'!$B$3:$B$14</c:f>
              <c:numCache>
                <c:formatCode>General</c:formatCode>
                <c:ptCount val="12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</c:numCache>
            </c:numRef>
          </c:cat>
          <c:val>
            <c:numRef>
              <c:f>'[ppt data 8.10.xlsx]Sheet8'!$D$3:$D$14</c:f>
              <c:numCache>
                <c:formatCode>0.00</c:formatCode>
                <c:ptCount val="12"/>
                <c:pt idx="0">
                  <c:v>37.69</c:v>
                </c:pt>
                <c:pt idx="1">
                  <c:v>37.450000000000003</c:v>
                </c:pt>
                <c:pt idx="2">
                  <c:v>37.19</c:v>
                </c:pt>
                <c:pt idx="3">
                  <c:v>36.96</c:v>
                </c:pt>
                <c:pt idx="4">
                  <c:v>36.71</c:v>
                </c:pt>
                <c:pt idx="5">
                  <c:v>36.5</c:v>
                </c:pt>
                <c:pt idx="6">
                  <c:v>36.28</c:v>
                </c:pt>
                <c:pt idx="7">
                  <c:v>36.1</c:v>
                </c:pt>
                <c:pt idx="8">
                  <c:v>35.9</c:v>
                </c:pt>
                <c:pt idx="9">
                  <c:v>35.700000000000003</c:v>
                </c:pt>
                <c:pt idx="10">
                  <c:v>35.53</c:v>
                </c:pt>
                <c:pt idx="11">
                  <c:v>35.36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'[ppt data 8.10.xlsx]Sheet8'!$E$2</c:f>
              <c:strCache>
                <c:ptCount val="1"/>
                <c:pt idx="0">
                  <c:v>Брутно потребление корекция газ</c:v>
                </c:pt>
              </c:strCache>
            </c:strRef>
          </c:tx>
          <c:spPr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34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marker>
          <c:dLbls>
            <c:dLbl>
              <c:idx val="0"/>
              <c:layout>
                <c:manualLayout>
                  <c:x val="-6.03190953302956E-2"/>
                  <c:y val="1.53364632867811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798670214644522E-2"/>
                  <c:y val="2.0448617715708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5757819983342366E-2"/>
                  <c:y val="2.55607721446353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5757819983342366E-2"/>
                  <c:y val="1.53364632867812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319095330295593E-2"/>
                  <c:y val="5.112154428927018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'[ppt data 8.10.xlsx]Sheet8'!$B$3:$B$14</c:f>
              <c:numCache>
                <c:formatCode>General</c:formatCode>
                <c:ptCount val="12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</c:numCache>
            </c:numRef>
          </c:cat>
          <c:val>
            <c:numRef>
              <c:f>'[ppt data 8.10.xlsx]Sheet8'!$E$3:$E$14</c:f>
              <c:numCache>
                <c:formatCode>0.00</c:formatCode>
                <c:ptCount val="12"/>
                <c:pt idx="0">
                  <c:v>37.56</c:v>
                </c:pt>
                <c:pt idx="1">
                  <c:v>37.18</c:v>
                </c:pt>
                <c:pt idx="2">
                  <c:v>36.79</c:v>
                </c:pt>
                <c:pt idx="3">
                  <c:v>36.43</c:v>
                </c:pt>
                <c:pt idx="4">
                  <c:v>36.04</c:v>
                </c:pt>
                <c:pt idx="5">
                  <c:v>35.04</c:v>
                </c:pt>
                <c:pt idx="6">
                  <c:v>34.04</c:v>
                </c:pt>
                <c:pt idx="7">
                  <c:v>33.06</c:v>
                </c:pt>
                <c:pt idx="8">
                  <c:v>32.06</c:v>
                </c:pt>
                <c:pt idx="9">
                  <c:v>31.01</c:v>
                </c:pt>
                <c:pt idx="10">
                  <c:v>30.08</c:v>
                </c:pt>
                <c:pt idx="11">
                  <c:v>29.08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'[ppt data 8.10.xlsx]Sheet8'!$F$2</c:f>
              <c:strCache>
                <c:ptCount val="1"/>
                <c:pt idx="0">
                  <c:v>Брутно производство</c:v>
                </c:pt>
              </c:strCache>
            </c:strRef>
          </c:tx>
          <c:spPr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29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'[ppt data 8.10.xlsx]Sheet8'!$B$3:$B$14</c:f>
              <c:numCache>
                <c:formatCode>General</c:formatCode>
                <c:ptCount val="12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</c:numCache>
            </c:numRef>
          </c:cat>
          <c:val>
            <c:numRef>
              <c:f>'[ppt data 8.10.xlsx]Sheet8'!$F$3:$F$14</c:f>
              <c:numCache>
                <c:formatCode>0.00</c:formatCode>
                <c:ptCount val="12"/>
                <c:pt idx="0">
                  <c:v>47.14</c:v>
                </c:pt>
                <c:pt idx="1">
                  <c:v>46.84</c:v>
                </c:pt>
                <c:pt idx="2">
                  <c:v>46.52</c:v>
                </c:pt>
                <c:pt idx="3">
                  <c:v>46.24</c:v>
                </c:pt>
                <c:pt idx="4">
                  <c:v>45.91</c:v>
                </c:pt>
                <c:pt idx="5">
                  <c:v>44.97</c:v>
                </c:pt>
                <c:pt idx="6">
                  <c:v>44.03</c:v>
                </c:pt>
                <c:pt idx="7">
                  <c:v>43.11</c:v>
                </c:pt>
                <c:pt idx="8">
                  <c:v>42.16</c:v>
                </c:pt>
                <c:pt idx="9">
                  <c:v>41.17</c:v>
                </c:pt>
                <c:pt idx="10">
                  <c:v>40.28</c:v>
                </c:pt>
                <c:pt idx="11">
                  <c:v>39.33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8876464"/>
        <c:axId val="208876856"/>
      </c:lineChart>
      <c:catAx>
        <c:axId val="20887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876856"/>
        <c:crosses val="autoZero"/>
        <c:auto val="1"/>
        <c:lblAlgn val="ctr"/>
        <c:lblOffset val="100"/>
        <c:noMultiLvlLbl val="0"/>
      </c:catAx>
      <c:valAx>
        <c:axId val="208876856"/>
        <c:scaling>
          <c:orientation val="minMax"/>
          <c:min val="20"/>
        </c:scaling>
        <c:delete val="1"/>
        <c:axPos val="l"/>
        <c:numFmt formatCode="0.00" sourceLinked="1"/>
        <c:majorTickMark val="none"/>
        <c:minorTickMark val="none"/>
        <c:tickLblPos val="nextTo"/>
        <c:crossAx val="20887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800" b="1" dirty="0"/>
              <a:t>Население</a:t>
            </a:r>
            <a:endParaRPr lang="en-US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Данни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Апроксимираща функция (изглаждаща крива)</c:name>
            <c:spPr>
              <a:ln w="85725" cap="sq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12"/>
            <c:dispRSqr val="0"/>
            <c:dispEq val="0"/>
          </c:trendline>
          <c:cat>
            <c:numRef>
              <c:f>Pop!$B$9:$B$36</c:f>
              <c:numCache>
                <c:formatCode>General</c:formatCode>
                <c:ptCount val="2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  <c:pt idx="27">
                  <c:v>2025</c:v>
                </c:pt>
              </c:numCache>
            </c:numRef>
          </c:cat>
          <c:val>
            <c:numRef>
              <c:f>Pop!$C$9:$C$24</c:f>
              <c:numCache>
                <c:formatCode>General</c:formatCode>
                <c:ptCount val="16"/>
                <c:pt idx="0">
                  <c:v>8072879.6273062741</c:v>
                </c:pt>
                <c:pt idx="1">
                  <c:v>8001333.9391143918</c:v>
                </c:pt>
                <c:pt idx="2">
                  <c:v>7929788.2509225104</c:v>
                </c:pt>
                <c:pt idx="3">
                  <c:v>7891095</c:v>
                </c:pt>
                <c:pt idx="4">
                  <c:v>7786696.8745387457</c:v>
                </c:pt>
                <c:pt idx="5">
                  <c:v>7715151.1863468643</c:v>
                </c:pt>
                <c:pt idx="6">
                  <c:v>7643605.4981549829</c:v>
                </c:pt>
                <c:pt idx="7">
                  <c:v>7572059.8099631006</c:v>
                </c:pt>
                <c:pt idx="8">
                  <c:v>7500514.1217712183</c:v>
                </c:pt>
                <c:pt idx="9">
                  <c:v>7428968.4335793369</c:v>
                </c:pt>
                <c:pt idx="10">
                  <c:v>7357422.7453874545</c:v>
                </c:pt>
                <c:pt idx="11">
                  <c:v>7285877.0571955731</c:v>
                </c:pt>
                <c:pt idx="12">
                  <c:v>7214331.3690036908</c:v>
                </c:pt>
                <c:pt idx="13">
                  <c:v>7127224</c:v>
                </c:pt>
                <c:pt idx="14">
                  <c:v>7071239.992619927</c:v>
                </c:pt>
                <c:pt idx="15">
                  <c:v>6999694.3044280447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155488"/>
        <c:axId val="159155880"/>
      </c:barChart>
      <c:catAx>
        <c:axId val="15915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9155880"/>
        <c:crosses val="autoZero"/>
        <c:auto val="1"/>
        <c:lblAlgn val="ctr"/>
        <c:lblOffset val="100"/>
        <c:noMultiLvlLbl val="0"/>
      </c:catAx>
      <c:valAx>
        <c:axId val="159155880"/>
        <c:scaling>
          <c:orientation val="minMax"/>
          <c:min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9155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800" b="1" dirty="0"/>
              <a:t>Икономически активни</a:t>
            </a:r>
            <a:r>
              <a:rPr lang="bg-BG" sz="1800" b="1" baseline="0" dirty="0"/>
              <a:t> лица</a:t>
            </a:r>
            <a:endParaRPr lang="en-US" sz="1800" b="1" dirty="0"/>
          </a:p>
        </c:rich>
      </c:tx>
      <c:layout>
        <c:manualLayout>
          <c:xMode val="edge"/>
          <c:yMode val="edge"/>
          <c:x val="0.2622707786526684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Данни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name>Апроксимираща функция</c:name>
            <c:spPr>
              <a:ln w="85725" cap="sq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forward val="12"/>
            <c:dispRSqr val="0"/>
            <c:dispEq val="0"/>
          </c:trendline>
          <c:cat>
            <c:numRef>
              <c:f>Pop!$B$9:$B$36</c:f>
              <c:numCache>
                <c:formatCode>General</c:formatCode>
                <c:ptCount val="2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  <c:pt idx="27">
                  <c:v>2025</c:v>
                </c:pt>
              </c:numCache>
            </c:numRef>
          </c:cat>
          <c:val>
            <c:numRef>
              <c:f>Pop!$D$9:$D$24</c:f>
              <c:numCache>
                <c:formatCode>General</c:formatCode>
                <c:ptCount val="16"/>
                <c:pt idx="0">
                  <c:v>5435207.7933579339</c:v>
                </c:pt>
                <c:pt idx="1">
                  <c:v>5391278.5553505532</c:v>
                </c:pt>
                <c:pt idx="2">
                  <c:v>5347349.3173431735</c:v>
                </c:pt>
                <c:pt idx="3">
                  <c:v>5374224</c:v>
                </c:pt>
                <c:pt idx="4">
                  <c:v>5259490.8413284132</c:v>
                </c:pt>
                <c:pt idx="5">
                  <c:v>5215561.6033210335</c:v>
                </c:pt>
                <c:pt idx="6">
                  <c:v>5171632.3653136529</c:v>
                </c:pt>
                <c:pt idx="7">
                  <c:v>5127703.1273062732</c:v>
                </c:pt>
                <c:pt idx="8">
                  <c:v>5083773.8892988926</c:v>
                </c:pt>
                <c:pt idx="9">
                  <c:v>5039844.6512915129</c:v>
                </c:pt>
                <c:pt idx="10">
                  <c:v>4995915.4132841332</c:v>
                </c:pt>
                <c:pt idx="11">
                  <c:v>4951986.1752767526</c:v>
                </c:pt>
                <c:pt idx="12">
                  <c:v>4908056.9372693729</c:v>
                </c:pt>
                <c:pt idx="13">
                  <c:v>4830589</c:v>
                </c:pt>
                <c:pt idx="14">
                  <c:v>4820198.4612546125</c:v>
                </c:pt>
                <c:pt idx="15">
                  <c:v>4776269.2232472328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156664"/>
        <c:axId val="159157056"/>
      </c:barChart>
      <c:catAx>
        <c:axId val="15915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9157056"/>
        <c:crosses val="autoZero"/>
        <c:auto val="1"/>
        <c:lblAlgn val="ctr"/>
        <c:lblOffset val="100"/>
        <c:noMultiLvlLbl val="0"/>
      </c:catAx>
      <c:valAx>
        <c:axId val="159157056"/>
        <c:scaling>
          <c:orientation val="minMax"/>
          <c:min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9156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800" b="1" dirty="0"/>
              <a:t>Домакинства, в млн. лв.</a:t>
            </a:r>
            <a:endParaRPr lang="en-US" sz="1800" b="1" dirty="0"/>
          </a:p>
        </c:rich>
      </c:tx>
      <c:layout>
        <c:manualLayout>
          <c:xMode val="edge"/>
          <c:yMode val="edge"/>
          <c:x val="0.28684011373578305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Данни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Апроксимираща функция</c:name>
            <c:spPr>
              <a:ln w="85725" cap="sq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12"/>
            <c:dispRSqr val="0"/>
            <c:dispEq val="0"/>
          </c:trendline>
          <c:cat>
            <c:numRef>
              <c:f>'[ppt data.xlsx]GDP'!$B$3:$B$30</c:f>
              <c:numCache>
                <c:formatCode>General</c:formatCode>
                <c:ptCount val="2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  <c:pt idx="27">
                  <c:v>2025</c:v>
                </c:pt>
              </c:numCache>
            </c:numRef>
          </c:cat>
          <c:val>
            <c:numRef>
              <c:f>'[ppt data.xlsx]GDP'!$C$3:$C$18</c:f>
              <c:numCache>
                <c:formatCode>General</c:formatCode>
                <c:ptCount val="16"/>
                <c:pt idx="0">
                  <c:v>19476</c:v>
                </c:pt>
                <c:pt idx="1">
                  <c:v>21269</c:v>
                </c:pt>
                <c:pt idx="2">
                  <c:v>22818</c:v>
                </c:pt>
                <c:pt idx="3">
                  <c:v>24616</c:v>
                </c:pt>
                <c:pt idx="4">
                  <c:v>25500</c:v>
                </c:pt>
                <c:pt idx="5">
                  <c:v>27215</c:v>
                </c:pt>
                <c:pt idx="6">
                  <c:v>29310</c:v>
                </c:pt>
                <c:pt idx="7">
                  <c:v>31309</c:v>
                </c:pt>
                <c:pt idx="8">
                  <c:v>34025</c:v>
                </c:pt>
                <c:pt idx="9">
                  <c:v>37094</c:v>
                </c:pt>
                <c:pt idx="10">
                  <c:v>38363</c:v>
                </c:pt>
                <c:pt idx="11">
                  <c:v>35468</c:v>
                </c:pt>
                <c:pt idx="12">
                  <c:v>35460</c:v>
                </c:pt>
                <c:pt idx="13">
                  <c:v>36007</c:v>
                </c:pt>
                <c:pt idx="14">
                  <c:v>37325</c:v>
                </c:pt>
                <c:pt idx="15">
                  <c:v>36467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157840"/>
        <c:axId val="159158232"/>
      </c:barChart>
      <c:catAx>
        <c:axId val="15915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b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9158232"/>
        <c:crosses val="autoZero"/>
        <c:auto val="1"/>
        <c:lblAlgn val="ctr"/>
        <c:lblOffset val="100"/>
        <c:noMultiLvlLbl val="0"/>
      </c:catAx>
      <c:valAx>
        <c:axId val="159158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9157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800" b="1" dirty="0"/>
              <a:t>Индустрия, услуги, публичен сектор, в млн. лв.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Данни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name>Апроксимираща функция</c:name>
            <c:spPr>
              <a:ln w="85725" cap="sq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forward val="12"/>
            <c:dispRSqr val="0"/>
            <c:dispEq val="0"/>
          </c:trendline>
          <c:cat>
            <c:numRef>
              <c:f>'[ppt data.xlsx]GDP'!$B$3:$B$30</c:f>
              <c:numCache>
                <c:formatCode>General</c:formatCode>
                <c:ptCount val="2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  <c:pt idx="27">
                  <c:v>2025</c:v>
                </c:pt>
              </c:numCache>
            </c:numRef>
          </c:cat>
          <c:val>
            <c:numRef>
              <c:f>'[ppt data.xlsx]GDP'!$D$3:$D$18</c:f>
              <c:numCache>
                <c:formatCode>General</c:formatCode>
                <c:ptCount val="16"/>
                <c:pt idx="0">
                  <c:v>12840</c:v>
                </c:pt>
                <c:pt idx="1">
                  <c:v>11682</c:v>
                </c:pt>
                <c:pt idx="2">
                  <c:v>12019</c:v>
                </c:pt>
                <c:pt idx="3">
                  <c:v>11668</c:v>
                </c:pt>
                <c:pt idx="4">
                  <c:v>12471</c:v>
                </c:pt>
                <c:pt idx="5">
                  <c:v>12846</c:v>
                </c:pt>
                <c:pt idx="6">
                  <c:v>13455</c:v>
                </c:pt>
                <c:pt idx="7">
                  <c:v>14175</c:v>
                </c:pt>
                <c:pt idx="8">
                  <c:v>14420</c:v>
                </c:pt>
                <c:pt idx="9">
                  <c:v>14475</c:v>
                </c:pt>
                <c:pt idx="10">
                  <c:v>16398</c:v>
                </c:pt>
                <c:pt idx="11">
                  <c:v>16294</c:v>
                </c:pt>
                <c:pt idx="12">
                  <c:v>16506</c:v>
                </c:pt>
                <c:pt idx="13">
                  <c:v>16915</c:v>
                </c:pt>
                <c:pt idx="14">
                  <c:v>15908</c:v>
                </c:pt>
                <c:pt idx="15">
                  <c:v>17224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74288"/>
        <c:axId val="208474680"/>
      </c:barChart>
      <c:catAx>
        <c:axId val="20847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b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74680"/>
        <c:crosses val="autoZero"/>
        <c:auto val="1"/>
        <c:lblAlgn val="ctr"/>
        <c:lblOffset val="100"/>
        <c:noMultiLvlLbl val="0"/>
      </c:catAx>
      <c:valAx>
        <c:axId val="208474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74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800" b="1" dirty="0"/>
              <a:t>Домакинства,</a:t>
            </a:r>
            <a:r>
              <a:rPr lang="bg-BG" sz="1800" b="1" baseline="0" dirty="0"/>
              <a:t> в </a:t>
            </a:r>
            <a:r>
              <a:rPr lang="bg-BG" sz="1800" b="1" baseline="0" dirty="0" err="1"/>
              <a:t>т.н.е</a:t>
            </a:r>
            <a:r>
              <a:rPr lang="bg-BG" sz="1800" b="1" baseline="0" dirty="0"/>
              <a:t>./1000€ БВП</a:t>
            </a:r>
            <a:endParaRPr lang="en-US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Данни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Апроксимираща функция</c:name>
            <c:spPr>
              <a:ln w="85725" cap="sq">
                <a:solidFill>
                  <a:schemeClr val="accent1"/>
                </a:solidFill>
                <a:prstDash val="sysDot"/>
                <a:round/>
              </a:ln>
              <a:effectLst/>
            </c:spPr>
            <c:trendlineType val="exp"/>
            <c:forward val="12"/>
            <c:dispRSqr val="0"/>
            <c:dispEq val="0"/>
          </c:trendline>
          <c:cat>
            <c:numRef>
              <c:f>intensity!$B$2:$B$29</c:f>
              <c:numCache>
                <c:formatCode>General</c:formatCode>
                <c:ptCount val="2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  <c:pt idx="27">
                  <c:v>2025</c:v>
                </c:pt>
              </c:numCache>
            </c:numRef>
          </c:cat>
          <c:val>
            <c:numRef>
              <c:f>intensity!$C$2:$C$17</c:f>
              <c:numCache>
                <c:formatCode>General</c:formatCode>
                <c:ptCount val="16"/>
                <c:pt idx="0">
                  <c:v>90982.849661121378</c:v>
                </c:pt>
                <c:pt idx="1">
                  <c:v>80002.449574498096</c:v>
                </c:pt>
                <c:pt idx="2">
                  <c:v>72685.767376632473</c:v>
                </c:pt>
                <c:pt idx="3">
                  <c:v>66582.123009424758</c:v>
                </c:pt>
                <c:pt idx="4">
                  <c:v>61359.372549019608</c:v>
                </c:pt>
                <c:pt idx="5">
                  <c:v>57492.706228182986</c:v>
                </c:pt>
                <c:pt idx="6">
                  <c:v>50313.743432275674</c:v>
                </c:pt>
                <c:pt idx="7">
                  <c:v>48600.585774058578</c:v>
                </c:pt>
                <c:pt idx="8">
                  <c:v>45985.716385011016</c:v>
                </c:pt>
                <c:pt idx="9">
                  <c:v>42497.411441203425</c:v>
                </c:pt>
                <c:pt idx="10">
                  <c:v>43946.653285718006</c:v>
                </c:pt>
                <c:pt idx="11">
                  <c:v>48857.149543250249</c:v>
                </c:pt>
                <c:pt idx="12">
                  <c:v>50081.602932882124</c:v>
                </c:pt>
                <c:pt idx="13">
                  <c:v>50950.330213569585</c:v>
                </c:pt>
                <c:pt idx="14">
                  <c:v>48836.80000000001</c:v>
                </c:pt>
                <c:pt idx="15">
                  <c:v>44829.217816377801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75856"/>
        <c:axId val="208476248"/>
      </c:barChart>
      <c:catAx>
        <c:axId val="20847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76248"/>
        <c:crosses val="autoZero"/>
        <c:auto val="1"/>
        <c:lblAlgn val="ctr"/>
        <c:lblOffset val="100"/>
        <c:noMultiLvlLbl val="0"/>
      </c:catAx>
      <c:valAx>
        <c:axId val="208476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7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800" b="1" dirty="0"/>
              <a:t>Индустрия,</a:t>
            </a:r>
            <a:r>
              <a:rPr lang="bg-BG" sz="1800" b="1" baseline="0" dirty="0"/>
              <a:t> </a:t>
            </a:r>
            <a:r>
              <a:rPr lang="bg-BG" sz="1800" b="1" baseline="0" dirty="0" smtClean="0"/>
              <a:t>услуги, </a:t>
            </a:r>
            <a:r>
              <a:rPr lang="bg-BG" sz="1800" b="1" baseline="0" dirty="0"/>
              <a:t>публичен сектор, в </a:t>
            </a:r>
            <a:r>
              <a:rPr lang="bg-BG" sz="1800" b="1" baseline="0" dirty="0" err="1"/>
              <a:t>т.н.е</a:t>
            </a:r>
            <a:r>
              <a:rPr lang="bg-BG" sz="1800" b="1" baseline="0" dirty="0"/>
              <a:t>./1000€ БВП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Данни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name>Апроксимираща функция</c:name>
            <c:spPr>
              <a:ln w="85725" cap="sq">
                <a:solidFill>
                  <a:schemeClr val="accent2"/>
                </a:solidFill>
                <a:prstDash val="sysDot"/>
              </a:ln>
              <a:effectLst/>
            </c:spPr>
            <c:trendlineType val="exp"/>
            <c:forward val="12"/>
            <c:dispRSqr val="0"/>
            <c:dispEq val="0"/>
          </c:trendline>
          <c:cat>
            <c:numRef>
              <c:f>intensity!$B$2:$B$29</c:f>
              <c:numCache>
                <c:formatCode>General</c:formatCode>
                <c:ptCount val="2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  <c:pt idx="27">
                  <c:v>2025</c:v>
                </c:pt>
              </c:numCache>
            </c:numRef>
          </c:cat>
          <c:val>
            <c:numRef>
              <c:f>intensity!$D$2:$D$17</c:f>
              <c:numCache>
                <c:formatCode>General</c:formatCode>
                <c:ptCount val="16"/>
                <c:pt idx="0">
                  <c:v>200761.9890965732</c:v>
                </c:pt>
                <c:pt idx="1">
                  <c:v>197391.16332819723</c:v>
                </c:pt>
                <c:pt idx="2">
                  <c:v>199667.4773275647</c:v>
                </c:pt>
                <c:pt idx="3">
                  <c:v>213049.35978745285</c:v>
                </c:pt>
                <c:pt idx="4">
                  <c:v>198547.09165263409</c:v>
                </c:pt>
                <c:pt idx="5">
                  <c:v>206758.30141678345</c:v>
                </c:pt>
                <c:pt idx="6">
                  <c:v>199435.06205871422</c:v>
                </c:pt>
                <c:pt idx="7">
                  <c:v>197307.71781305116</c:v>
                </c:pt>
                <c:pt idx="8">
                  <c:v>205484.21983356448</c:v>
                </c:pt>
                <c:pt idx="9">
                  <c:v>210648.63350604489</c:v>
                </c:pt>
                <c:pt idx="10">
                  <c:v>190955.22807659471</c:v>
                </c:pt>
                <c:pt idx="11">
                  <c:v>171408.2017920707</c:v>
                </c:pt>
                <c:pt idx="12">
                  <c:v>169325.15873015876</c:v>
                </c:pt>
                <c:pt idx="13">
                  <c:v>173093.55660656223</c:v>
                </c:pt>
                <c:pt idx="14">
                  <c:v>179624.56814181543</c:v>
                </c:pt>
                <c:pt idx="15">
                  <c:v>164137.44059459824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77032"/>
        <c:axId val="208477424"/>
      </c:barChart>
      <c:catAx>
        <c:axId val="208477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77424"/>
        <c:crosses val="autoZero"/>
        <c:auto val="1"/>
        <c:lblAlgn val="ctr"/>
        <c:lblOffset val="100"/>
        <c:noMultiLvlLbl val="0"/>
      </c:catAx>
      <c:valAx>
        <c:axId val="20847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77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800" b="1" dirty="0"/>
              <a:t>Домакинства</a:t>
            </a:r>
            <a:endParaRPr lang="en-US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Данни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Апроксимираща функция</c:name>
            <c:spPr>
              <a:ln w="85725" cap="sq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12"/>
            <c:dispRSqr val="0"/>
            <c:dispEq val="0"/>
          </c:trendline>
          <c:cat>
            <c:numRef>
              <c:f>price!$B$2:$B$29</c:f>
              <c:numCache>
                <c:formatCode>General</c:formatCode>
                <c:ptCount val="2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  <c:pt idx="27">
                  <c:v>2025</c:v>
                </c:pt>
              </c:numCache>
            </c:numRef>
          </c:cat>
          <c:val>
            <c:numRef>
              <c:f>price!$C$2:$C$17</c:f>
              <c:numCache>
                <c:formatCode>General</c:formatCode>
                <c:ptCount val="16"/>
                <c:pt idx="0">
                  <c:v>0.12078831276582443</c:v>
                </c:pt>
                <c:pt idx="1">
                  <c:v>0.12366113495832863</c:v>
                </c:pt>
                <c:pt idx="2">
                  <c:v>0.12653395715083285</c:v>
                </c:pt>
                <c:pt idx="3">
                  <c:v>0.12940677934333705</c:v>
                </c:pt>
                <c:pt idx="4">
                  <c:v>0.13227960153584128</c:v>
                </c:pt>
                <c:pt idx="5">
                  <c:v>0.13515242372834549</c:v>
                </c:pt>
                <c:pt idx="6">
                  <c:v>0.13802524592084969</c:v>
                </c:pt>
                <c:pt idx="7">
                  <c:v>0.1408980681133539</c:v>
                </c:pt>
                <c:pt idx="8">
                  <c:v>0.14377089030585813</c:v>
                </c:pt>
                <c:pt idx="9">
                  <c:v>0.14149639349403884</c:v>
                </c:pt>
                <c:pt idx="10">
                  <c:v>0.15192</c:v>
                </c:pt>
                <c:pt idx="11">
                  <c:v>0.16070000000000001</c:v>
                </c:pt>
                <c:pt idx="12">
                  <c:v>0.16259400000000002</c:v>
                </c:pt>
                <c:pt idx="13">
                  <c:v>0.16653400000000002</c:v>
                </c:pt>
                <c:pt idx="14">
                  <c:v>0.175904</c:v>
                </c:pt>
                <c:pt idx="15">
                  <c:v>0.17781799999999998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62648"/>
        <c:axId val="208463040"/>
      </c:barChart>
      <c:catAx>
        <c:axId val="208462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63040"/>
        <c:crosses val="autoZero"/>
        <c:auto val="1"/>
        <c:lblAlgn val="ctr"/>
        <c:lblOffset val="100"/>
        <c:noMultiLvlLbl val="0"/>
      </c:catAx>
      <c:valAx>
        <c:axId val="208463040"/>
        <c:scaling>
          <c:orientation val="minMax"/>
          <c:min val="5.000000000000001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62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800" b="1" dirty="0"/>
              <a:t>Индустрия, услуги,</a:t>
            </a:r>
            <a:r>
              <a:rPr lang="bg-BG" sz="1800" b="1" baseline="0" dirty="0"/>
              <a:t> публичен сектор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Данни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name>Апроксимираща функция</c:name>
            <c:spPr>
              <a:ln w="85725" cap="sq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forward val="12"/>
            <c:dispRSqr val="0"/>
            <c:dispEq val="0"/>
          </c:trendline>
          <c:cat>
            <c:numRef>
              <c:f>price!$B$2:$B$29</c:f>
              <c:numCache>
                <c:formatCode>General</c:formatCode>
                <c:ptCount val="2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  <c:pt idx="27">
                  <c:v>2025</c:v>
                </c:pt>
              </c:numCache>
            </c:numRef>
          </c:cat>
          <c:val>
            <c:numRef>
              <c:f>price!$D$2:$D$17</c:f>
              <c:numCache>
                <c:formatCode>General</c:formatCode>
                <c:ptCount val="16"/>
                <c:pt idx="0">
                  <c:v>0.1021217685945609</c:v>
                </c:pt>
                <c:pt idx="1">
                  <c:v>0.10722248016972677</c:v>
                </c:pt>
                <c:pt idx="2">
                  <c:v>0.11232319174489264</c:v>
                </c:pt>
                <c:pt idx="3">
                  <c:v>0.1174239033200585</c:v>
                </c:pt>
                <c:pt idx="4">
                  <c:v>0.12252461489522437</c:v>
                </c:pt>
                <c:pt idx="5">
                  <c:v>0.12762532647039024</c:v>
                </c:pt>
                <c:pt idx="6">
                  <c:v>0.13272603804555611</c:v>
                </c:pt>
                <c:pt idx="7">
                  <c:v>0.13782674962072197</c:v>
                </c:pt>
                <c:pt idx="8">
                  <c:v>0.14292746119588784</c:v>
                </c:pt>
                <c:pt idx="9">
                  <c:v>0.15029174888663535</c:v>
                </c:pt>
                <c:pt idx="10">
                  <c:v>0.1605</c:v>
                </c:pt>
                <c:pt idx="11">
                  <c:v>0.17049999999999998</c:v>
                </c:pt>
                <c:pt idx="12">
                  <c:v>0.166685</c:v>
                </c:pt>
                <c:pt idx="13">
                  <c:v>0.17530000000000001</c:v>
                </c:pt>
                <c:pt idx="14">
                  <c:v>0.19978000000000001</c:v>
                </c:pt>
                <c:pt idx="15">
                  <c:v>0.2132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63824"/>
        <c:axId val="208464216"/>
      </c:barChart>
      <c:catAx>
        <c:axId val="20846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64216"/>
        <c:crosses val="autoZero"/>
        <c:auto val="1"/>
        <c:lblAlgn val="ctr"/>
        <c:lblOffset val="100"/>
        <c:noMultiLvlLbl val="0"/>
      </c:catAx>
      <c:valAx>
        <c:axId val="208464216"/>
        <c:scaling>
          <c:orientation val="minMax"/>
          <c:min val="5.000000000000001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846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FADC0-80FE-4F75-AC2F-51A0F43DBF5F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49DD6-061A-4C4D-92FC-4C7D7DB7DA47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5049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85"/>
            <a:ext cx="5486400" cy="41130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96" tIns="45748" rIns="91496" bIns="45748"/>
          <a:lstStyle/>
          <a:p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2356742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6672" y="4343400"/>
            <a:ext cx="5976664" cy="41148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Голямото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предизвикателство на глобализацията е необходимостта от непрекъснати промени. Светът става все по-рисков от откриващите се пред него нови предизвикателства и от нарастващата взаимна обвързаност между държавите и нациите. Новите предизвикателства откриват нови възможности, а те носят и нови изпитания, нови рискове.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Страната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ни е последна по качество и стандарт на живота в ЕС, наблюдавана от Общността заради недовършените реформи и слаба демократична система. Заемаме последни места в света по демографски показатели, нацията ни се топи вследствие висока смъртност, включително на родените до 1 годишна възраст, ниска раждаемост и висока емиграция. Заемаме първите места по смъртност от инсулти и инфаркти. Това увеличава многократно повече нашата несигурност в сравнение със страните от западна и северна Европа. Затова ще бъдем радетел за нуждата от дълбоки реформи.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Създаваме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Лабораторията  Управление на Рискове за научна и практическа в подкрепа на гарантиране сигурността на гражданите, обществото и институциите. Ще работим за създаване и укрепване на национално съгласие по темите и проблемите на защитата на живота на хората, на тяхната собственост, права и свободи, на техните институции и околната среда, на държавните граници, териториалната цялост и независимостта на страната.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Ще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изготвяме периодични публикации по пет основни теми; ще правим и публикуваме научни изследвания; ще приемаме </a:t>
            </a:r>
            <a:r>
              <a:rPr lang="bg-BG" dirty="0" err="1">
                <a:latin typeface="Arial" panose="020B0604020202020204" pitchFamily="34" charset="0"/>
                <a:cs typeface="Arial" panose="020B0604020202020204" pitchFamily="34" charset="0"/>
              </a:rPr>
              <a:t>магистранти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 и дисертанти; ще работим за своите потребители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49DD6-061A-4C4D-92FC-4C7D7DB7DA47}" type="slidenum">
              <a:rPr lang="bg-BG" smtClean="0"/>
              <a:pPr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9461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…..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ЛИПСВА ТЕКСТ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Заимствам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от Проекта на хилядолетието, за да илюстрирам бегло техните приоритетни 15 предизвикателства пред глобалния свят, всяко от които носи със себе си многобройни рискове. Те са способни да спрат прогреса и да разрушат достигнатото благосъстояние.</a:t>
            </a:r>
          </a:p>
          <a:p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49DD6-061A-4C4D-92FC-4C7D7DB7DA47}" type="slidenum">
              <a:rPr lang="bg-BG" smtClean="0"/>
              <a:pPr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34775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49DD6-061A-4C4D-92FC-4C7D7DB7DA47}" type="slidenum">
              <a:rPr lang="bg-BG" smtClean="0"/>
              <a:pPr/>
              <a:t>21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38052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713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6337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87319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653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3835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1412776"/>
            <a:ext cx="8568952" cy="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360" y="34823"/>
            <a:ext cx="2518550" cy="1335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467544" y="1500520"/>
            <a:ext cx="8568952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48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9900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9257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176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237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5094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5571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FA422-55DB-406D-8A64-D5B15222DFA5}" type="datetimeFigureOut">
              <a:rPr lang="bg-BG" smtClean="0"/>
              <a:pPr/>
              <a:t>20.10.2014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2B862-8094-4CAE-B8C4-D1B39797FED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4913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skmanagementlab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riskmlab@nbu.b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99" name="Line 51"/>
          <p:cNvSpPr>
            <a:spLocks noChangeShapeType="1"/>
          </p:cNvSpPr>
          <p:nvPr/>
        </p:nvSpPr>
        <p:spPr bwMode="auto">
          <a:xfrm>
            <a:off x="4478216" y="2265363"/>
            <a:ext cx="3270738" cy="0"/>
          </a:xfrm>
          <a:prstGeom prst="line">
            <a:avLst/>
          </a:prstGeom>
          <a:noFill/>
          <a:ln w="2540">
            <a:solidFill>
              <a:srgbClr val="B4B4B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sz="1200" smtClean="0">
              <a:solidFill>
                <a:srgbClr val="000000"/>
              </a:solidFill>
            </a:endParaRPr>
          </a:p>
        </p:txBody>
      </p:sp>
      <p:sp>
        <p:nvSpPr>
          <p:cNvPr id="104505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4414953" y="2731209"/>
            <a:ext cx="4270248" cy="1024034"/>
          </a:xfrm>
        </p:spPr>
        <p:txBody>
          <a:bodyPr>
            <a:noAutofit/>
          </a:bodyPr>
          <a:lstStyle/>
          <a:p>
            <a:pPr algn="l"/>
            <a:r>
              <a:rPr lang="bg-BG" altLang="bg-BG" sz="2800" b="1" dirty="0" smtClean="0">
                <a:latin typeface="Calibri (Headings)"/>
              </a:rPr>
              <a:t>Прогноза на електроенергийния баланс на Р. България 2025 г.</a:t>
            </a:r>
            <a:endParaRPr lang="bg-BG" altLang="bg-BG" sz="2800" b="1" i="1" dirty="0">
              <a:solidFill>
                <a:srgbClr val="000000"/>
              </a:solidFill>
              <a:latin typeface="Calibri (Headings)"/>
            </a:endParaRPr>
          </a:p>
        </p:txBody>
      </p:sp>
      <p:sp>
        <p:nvSpPr>
          <p:cNvPr id="104506" name="Rectangle 58"/>
          <p:cNvSpPr>
            <a:spLocks noGrp="1" noChangeArrowheads="1"/>
          </p:cNvSpPr>
          <p:nvPr>
            <p:ph type="subTitle" idx="1"/>
          </p:nvPr>
        </p:nvSpPr>
        <p:spPr>
          <a:xfrm>
            <a:off x="4414953" y="1991263"/>
            <a:ext cx="3086100" cy="24622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bg-BG" altLang="bg-BG" sz="1600" dirty="0" smtClean="0">
                <a:latin typeface="Calibri (Headings)"/>
              </a:rPr>
              <a:t>20 октомври </a:t>
            </a:r>
            <a:r>
              <a:rPr lang="en-GB" altLang="bg-BG" sz="1600" dirty="0" smtClean="0">
                <a:latin typeface="Calibri (Headings)"/>
              </a:rPr>
              <a:t>20</a:t>
            </a:r>
            <a:r>
              <a:rPr lang="bg-BG" altLang="bg-BG" sz="1600" dirty="0" smtClean="0">
                <a:latin typeface="Calibri (Headings)"/>
              </a:rPr>
              <a:t>14</a:t>
            </a:r>
            <a:r>
              <a:rPr lang="en-US" altLang="bg-BG" sz="1600" dirty="0" smtClean="0">
                <a:latin typeface="Calibri (Headings)"/>
              </a:rPr>
              <a:t> </a:t>
            </a:r>
            <a:endParaRPr lang="en-GB" altLang="bg-BG" sz="1600" dirty="0">
              <a:latin typeface="Calibri (Headings)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953" y="4221088"/>
            <a:ext cx="2758079" cy="139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14953" y="1325987"/>
            <a:ext cx="339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(Headings)"/>
              </a:rPr>
              <a:t>Представяне</a:t>
            </a:r>
            <a:endParaRPr lang="bg-BG" b="1" dirty="0">
              <a:solidFill>
                <a:schemeClr val="tx1">
                  <a:lumMod val="50000"/>
                  <a:lumOff val="50000"/>
                </a:schemeClr>
              </a:solidFill>
              <a:latin typeface="Calibri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4548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6624736" cy="1063158"/>
          </a:xfrm>
        </p:spPr>
        <p:txBody>
          <a:bodyPr>
            <a:noAutofit/>
          </a:bodyPr>
          <a:lstStyle/>
          <a:p>
            <a:pPr algn="l"/>
            <a:r>
              <a:rPr lang="bg-BG" sz="2800" b="1" dirty="0" smtClean="0">
                <a:latin typeface="Calibri (Headings))"/>
              </a:rPr>
              <a:t>Електроенергийна</a:t>
            </a:r>
            <a:r>
              <a:rPr lang="en-US" sz="2800" b="1" dirty="0" smtClean="0">
                <a:latin typeface="Calibri (Headings))"/>
              </a:rPr>
              <a:t> </a:t>
            </a:r>
            <a:r>
              <a:rPr lang="bg-BG" sz="2800" b="1" dirty="0" smtClean="0">
                <a:latin typeface="Calibri (Headings))"/>
              </a:rPr>
              <a:t>ефективност </a:t>
            </a:r>
            <a:endParaRPr lang="bg-BG" sz="2800" b="1" dirty="0">
              <a:latin typeface="Calibri (Headings))"/>
            </a:endParaRP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7801530"/>
              </p:ext>
            </p:extLst>
          </p:nvPr>
        </p:nvGraphicFramePr>
        <p:xfrm>
          <a:off x="457200" y="1700808"/>
          <a:ext cx="83632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589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6203032" cy="843804"/>
          </a:xfrm>
        </p:spPr>
        <p:txBody>
          <a:bodyPr>
            <a:noAutofit/>
          </a:bodyPr>
          <a:lstStyle/>
          <a:p>
            <a:pPr algn="l"/>
            <a:r>
              <a:rPr lang="bg-BG" sz="3200" b="1" dirty="0" smtClean="0">
                <a:latin typeface="Calibri (Headings))"/>
              </a:rPr>
              <a:t>Електроенергийна </a:t>
            </a:r>
            <a:r>
              <a:rPr lang="en-US" sz="3200" b="1" dirty="0" smtClean="0">
                <a:latin typeface="Calibri (Headings))"/>
              </a:rPr>
              <a:t/>
            </a:r>
            <a:br>
              <a:rPr lang="en-US" sz="3200" b="1" dirty="0" smtClean="0">
                <a:latin typeface="Calibri (Headings))"/>
              </a:rPr>
            </a:br>
            <a:r>
              <a:rPr lang="bg-BG" sz="3200" b="1" dirty="0" smtClean="0">
                <a:latin typeface="Calibri (Headings))"/>
              </a:rPr>
              <a:t>интензивност</a:t>
            </a:r>
            <a:endParaRPr lang="bg-BG" sz="3200" dirty="0">
              <a:latin typeface="Calibri (Headings))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21023"/>
              </p:ext>
            </p:extLst>
          </p:nvPr>
        </p:nvGraphicFramePr>
        <p:xfrm>
          <a:off x="539552" y="1556792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669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4392488" cy="674698"/>
          </a:xfrm>
        </p:spPr>
        <p:txBody>
          <a:bodyPr>
            <a:normAutofit fontScale="90000"/>
          </a:bodyPr>
          <a:lstStyle/>
          <a:p>
            <a:pPr algn="l"/>
            <a:r>
              <a:rPr lang="bg-BG" sz="3600" b="1" dirty="0" smtClean="0"/>
              <a:t>Цена за бита, лв./</a:t>
            </a:r>
            <a:r>
              <a:rPr lang="en-US" sz="3600" b="1" dirty="0" smtClean="0"/>
              <a:t>KWh</a:t>
            </a:r>
            <a:r>
              <a:rPr lang="bg-BG" sz="3600" b="1" dirty="0" smtClean="0"/>
              <a:t> </a:t>
            </a:r>
            <a:endParaRPr lang="bg-BG" sz="36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366199"/>
              </p:ext>
            </p:extLst>
          </p:nvPr>
        </p:nvGraphicFramePr>
        <p:xfrm>
          <a:off x="482712" y="1700808"/>
          <a:ext cx="840976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047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6120680" cy="1143000"/>
          </a:xfrm>
        </p:spPr>
        <p:txBody>
          <a:bodyPr>
            <a:normAutofit/>
          </a:bodyPr>
          <a:lstStyle/>
          <a:p>
            <a:pPr algn="l"/>
            <a:r>
              <a:rPr lang="bg-BG" sz="2800" b="1" dirty="0" smtClean="0"/>
              <a:t>Цена за стопански цели, лв./</a:t>
            </a:r>
            <a:r>
              <a:rPr lang="en-US" sz="2800" b="1" dirty="0" smtClean="0"/>
              <a:t>KWh</a:t>
            </a:r>
            <a:endParaRPr lang="bg-BG" sz="28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674823"/>
              </p:ext>
            </p:extLst>
          </p:nvPr>
        </p:nvGraphicFramePr>
        <p:xfrm>
          <a:off x="457200" y="1700808"/>
          <a:ext cx="84352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968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6347048" cy="1143000"/>
          </a:xfrm>
        </p:spPr>
        <p:txBody>
          <a:bodyPr>
            <a:noAutofit/>
          </a:bodyPr>
          <a:lstStyle/>
          <a:p>
            <a:pPr algn="l"/>
            <a:r>
              <a:rPr lang="bg-BG" sz="2800" b="1" dirty="0" smtClean="0"/>
              <a:t>Потребление на енергийния сектор, хил. </a:t>
            </a:r>
            <a:r>
              <a:rPr lang="bg-BG" sz="2800" b="1" dirty="0" err="1" smtClean="0"/>
              <a:t>т.н.е</a:t>
            </a:r>
            <a:r>
              <a:rPr lang="bg-BG" sz="2800" b="1" dirty="0" smtClean="0"/>
              <a:t>.</a:t>
            </a:r>
            <a:endParaRPr lang="bg-BG" sz="28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9673294"/>
              </p:ext>
            </p:extLst>
          </p:nvPr>
        </p:nvGraphicFramePr>
        <p:xfrm>
          <a:off x="457200" y="1700808"/>
          <a:ext cx="83632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9152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6203032" cy="1143000"/>
          </a:xfrm>
        </p:spPr>
        <p:txBody>
          <a:bodyPr>
            <a:noAutofit/>
          </a:bodyPr>
          <a:lstStyle/>
          <a:p>
            <a:pPr algn="l"/>
            <a:r>
              <a:rPr lang="bg-BG" sz="2400" b="1" dirty="0" smtClean="0"/>
              <a:t>Загуби в преносната и разпределителните мрежи, в хил. </a:t>
            </a:r>
            <a:r>
              <a:rPr lang="bg-BG" sz="2400" b="1" dirty="0" err="1" smtClean="0"/>
              <a:t>т.н.е</a:t>
            </a:r>
            <a:r>
              <a:rPr lang="bg-BG" sz="2400" b="1" dirty="0" smtClean="0"/>
              <a:t>.</a:t>
            </a:r>
            <a:endParaRPr lang="bg-BG" sz="24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47744"/>
              </p:ext>
            </p:extLst>
          </p:nvPr>
        </p:nvGraphicFramePr>
        <p:xfrm>
          <a:off x="457200" y="1628800"/>
          <a:ext cx="836327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8685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>
            <a:noAutofit/>
          </a:bodyPr>
          <a:lstStyle/>
          <a:p>
            <a:pPr algn="l"/>
            <a:r>
              <a:rPr lang="bg-BG" sz="3200" b="1" dirty="0" smtClean="0"/>
              <a:t>Прогнозиране </a:t>
            </a:r>
            <a:r>
              <a:rPr lang="bg-BG" sz="3200" b="1" dirty="0" smtClean="0"/>
              <a:t>на</a:t>
            </a:r>
            <a:r>
              <a:rPr lang="en-US" sz="3200" b="1" dirty="0" smtClean="0"/>
              <a:t> </a:t>
            </a:r>
            <a:r>
              <a:rPr lang="bg-BG" sz="3200" b="1" dirty="0" smtClean="0"/>
              <a:t>електропотреблението</a:t>
            </a:r>
            <a:endParaRPr lang="bg-BG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0912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1800"/>
                  </a:spcBef>
                  <a:buNone/>
                </a:pPr>
                <a:r>
                  <a:rPr lang="bg-BG" sz="2000" dirty="0" smtClean="0"/>
                  <a:t>Определяне на:</a:t>
                </a:r>
              </a:p>
              <a:p>
                <a:pPr>
                  <a:spcBef>
                    <a:spcPts val="1800"/>
                  </a:spcBef>
                </a:pPr>
                <a:r>
                  <a:rPr lang="bg-BG" sz="2000" dirty="0" smtClean="0"/>
                  <a:t>Прогнозните изменения на показателите на въздействащите фактори</a:t>
                </a:r>
              </a:p>
              <a:p>
                <a:pPr>
                  <a:spcBef>
                    <a:spcPts val="1800"/>
                  </a:spcBef>
                </a:pPr>
                <a:r>
                  <a:rPr lang="bg-BG" sz="2000" dirty="0" smtClean="0"/>
                  <a:t>Коефициентите на корелация </a:t>
                </a:r>
                <a:r>
                  <a:rPr lang="en-US" sz="2000" b="1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sz="2000" b="1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bg-BG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bg-BG" sz="2000" b="1" i="1"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bg-BG" sz="2000" b="1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sSub>
                          <m:sSubPr>
                            <m:ctrlPr>
                              <a:rPr lang="bg-BG" sz="2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bg-BG" sz="2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bg-BG" sz="20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bg-BG" sz="2000" b="1" i="1"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</m:oMath>
                </a14:m>
                <a:r>
                  <a:rPr lang="en-US" sz="2000" dirty="0" smtClean="0"/>
                  <a:t> </a:t>
                </a:r>
                <a:r>
                  <a:rPr lang="bg-BG" sz="2000" dirty="0" smtClean="0"/>
                  <a:t>и на </a:t>
                </a:r>
                <a:r>
                  <a:rPr lang="bg-BG" sz="2000" dirty="0" err="1" smtClean="0"/>
                  <a:t>детерминация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bg-BG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bg-BG" sz="2000" b="1" i="1"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bg-BG" sz="2000" b="1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sSub>
                          <m:sSubPr>
                            <m:ctrlPr>
                              <a:rPr lang="bg-BG" sz="2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bg-BG" sz="2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bg-BG" sz="20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bg-BG" sz="2000" b="1" i="1"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</m:oMath>
                </a14:m>
                <a:r>
                  <a:rPr lang="bg-BG" sz="2000" baseline="30000" dirty="0"/>
                  <a:t>2</a:t>
                </a:r>
                <a:r>
                  <a:rPr lang="en-US" sz="2000" baseline="30000" dirty="0"/>
                  <a:t> </a:t>
                </a:r>
                <a:endParaRPr lang="bg-BG" sz="2000" dirty="0" smtClean="0"/>
              </a:p>
              <a:p>
                <a:pPr>
                  <a:spcBef>
                    <a:spcPts val="1800"/>
                  </a:spcBef>
                </a:pPr>
                <a:r>
                  <a:rPr lang="bg-BG" sz="2000" dirty="0" smtClean="0"/>
                  <a:t>Изменението на крайните потребления </a:t>
                </a: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r>
                  <a:rPr lang="bg-BG" sz="2000" b="1" i="1" dirty="0" smtClean="0"/>
                  <a:t>∆</a:t>
                </a:r>
                <a:r>
                  <a:rPr lang="en-US" sz="2000" b="1" i="1" dirty="0"/>
                  <a:t>w</a:t>
                </a:r>
                <a:r>
                  <a:rPr lang="bg-BG" sz="2000" b="1" i="1" baseline="-25000" dirty="0"/>
                  <a:t>дом.</a:t>
                </a:r>
                <a:r>
                  <a:rPr lang="bg-BG" sz="2000" b="1" i="1" dirty="0"/>
                  <a:t> </a:t>
                </a:r>
                <a:r>
                  <a:rPr lang="bg-BG" sz="2000" dirty="0" smtClean="0"/>
                  <a:t>и </a:t>
                </a:r>
                <a:r>
                  <a:rPr lang="bg-BG" sz="2000" b="1" i="1" dirty="0"/>
                  <a:t>∆</a:t>
                </a:r>
                <a:r>
                  <a:rPr lang="en-US" sz="2000" b="1" i="1" dirty="0"/>
                  <a:t>w</a:t>
                </a:r>
                <a:r>
                  <a:rPr lang="bg-BG" sz="2000" b="1" i="1" baseline="-25000" dirty="0" err="1"/>
                  <a:t>инд</a:t>
                </a:r>
                <a:r>
                  <a:rPr lang="bg-BG" sz="2000" b="1" i="1" baseline="-25000" dirty="0"/>
                  <a:t>.</a:t>
                </a:r>
              </a:p>
              <a:p>
                <a:pPr>
                  <a:spcBef>
                    <a:spcPts val="1800"/>
                  </a:spcBef>
                </a:pPr>
                <a:r>
                  <a:rPr lang="bg-BG" sz="2000" dirty="0" smtClean="0"/>
                  <a:t>Прогнозното крайно потребление в 2025 г</a:t>
                </a:r>
                <a:r>
                  <a:rPr lang="bg-BG" sz="2000" dirty="0" smtClean="0"/>
                  <a:t>.</a:t>
                </a: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r>
                  <a:rPr lang="bg-BG" sz="2000" dirty="0" smtClean="0"/>
                  <a:t> </a:t>
                </a:r>
                <a:r>
                  <a:rPr lang="en-US" sz="1800" b="1" i="1" dirty="0" smtClean="0"/>
                  <a:t>W</a:t>
                </a:r>
                <a:r>
                  <a:rPr lang="bg-BG" sz="1800" b="1" i="1" baseline="-25000" dirty="0" err="1"/>
                  <a:t>кр</a:t>
                </a:r>
                <a:r>
                  <a:rPr lang="bg-BG" sz="1800" b="1" i="1" baseline="-25000" dirty="0"/>
                  <a:t>. 2025</a:t>
                </a:r>
                <a:r>
                  <a:rPr lang="bg-BG" sz="1800" b="1" i="1" dirty="0"/>
                  <a:t> = (1 + ∆</a:t>
                </a:r>
                <a:r>
                  <a:rPr lang="en-US" sz="1800" b="1" i="1" dirty="0"/>
                  <a:t>W</a:t>
                </a:r>
                <a:r>
                  <a:rPr lang="bg-BG" sz="1800" b="1" i="1" baseline="-25000" dirty="0"/>
                  <a:t>дом.</a:t>
                </a:r>
                <a:r>
                  <a:rPr lang="bg-BG" sz="1800" b="1" i="1" dirty="0"/>
                  <a:t>)</a:t>
                </a:r>
                <a:r>
                  <a:rPr lang="en-US" sz="1800" b="1" i="1" dirty="0"/>
                  <a:t>W</a:t>
                </a:r>
                <a:r>
                  <a:rPr lang="bg-BG" sz="1800" b="1" i="1" baseline="-25000" dirty="0"/>
                  <a:t>дом.2013</a:t>
                </a:r>
                <a:r>
                  <a:rPr lang="bg-BG" sz="1800" b="1" i="1" dirty="0"/>
                  <a:t> + (1 + ∆</a:t>
                </a:r>
                <a:r>
                  <a:rPr lang="en-US" sz="1800" b="1" i="1" dirty="0"/>
                  <a:t>W</a:t>
                </a:r>
                <a:r>
                  <a:rPr lang="bg-BG" sz="1800" b="1" i="1" baseline="-25000" dirty="0" err="1"/>
                  <a:t>инд</a:t>
                </a:r>
                <a:r>
                  <a:rPr lang="bg-BG" sz="1800" b="1" i="1" baseline="-25000" dirty="0"/>
                  <a:t>.</a:t>
                </a:r>
                <a:r>
                  <a:rPr lang="bg-BG" sz="1800" b="1" i="1" dirty="0"/>
                  <a:t>)</a:t>
                </a:r>
                <a:r>
                  <a:rPr lang="en-US" sz="1800" b="1" i="1" dirty="0"/>
                  <a:t>W</a:t>
                </a:r>
                <a:r>
                  <a:rPr lang="bg-BG" sz="1800" b="1" i="1" baseline="-25000" dirty="0"/>
                  <a:t>инд.2013</a:t>
                </a:r>
                <a:r>
                  <a:rPr lang="bg-BG" sz="1800" b="1" i="1" dirty="0"/>
                  <a:t> </a:t>
                </a:r>
                <a:r>
                  <a:rPr lang="bg-BG" sz="1800" b="1" i="1" dirty="0" smtClean="0"/>
                  <a:t>= </a:t>
                </a:r>
                <a:r>
                  <a:rPr lang="bg-BG" sz="1800" b="1" i="1" dirty="0"/>
                  <a:t>25,9 </a:t>
                </a:r>
                <a:r>
                  <a:rPr lang="en-US" sz="1800" b="1" i="1" dirty="0"/>
                  <a:t>TWh</a:t>
                </a:r>
                <a:r>
                  <a:rPr lang="bg-BG" sz="1800" b="1" i="1" dirty="0" smtClean="0"/>
                  <a:t>.</a:t>
                </a:r>
              </a:p>
              <a:p>
                <a:pPr>
                  <a:spcBef>
                    <a:spcPts val="1800"/>
                  </a:spcBef>
                </a:pPr>
                <a:r>
                  <a:rPr lang="bg-BG" sz="1800" dirty="0" smtClean="0"/>
                  <a:t>Прогнозното брутно потребление в 2025 </a:t>
                </a:r>
                <a:r>
                  <a:rPr lang="bg-BG" sz="1800" dirty="0" smtClean="0"/>
                  <a:t>г.</a:t>
                </a:r>
                <a:r>
                  <a:rPr lang="en-US" sz="1800" dirty="0" smtClean="0"/>
                  <a:t/>
                </a:r>
                <a:br>
                  <a:rPr lang="en-US" sz="1800" dirty="0" smtClean="0"/>
                </a:br>
                <a:r>
                  <a:rPr lang="en-US" sz="1800" b="1" i="1" dirty="0" smtClean="0"/>
                  <a:t>W</a:t>
                </a:r>
                <a:r>
                  <a:rPr lang="bg-BG" sz="1800" b="1" i="1" baseline="-25000" dirty="0"/>
                  <a:t>бр. 2025</a:t>
                </a:r>
                <a:r>
                  <a:rPr lang="bg-BG" sz="1800" b="1" i="1" dirty="0"/>
                  <a:t> = </a:t>
                </a:r>
                <a:r>
                  <a:rPr lang="en-US" sz="1800" b="1" i="1" dirty="0"/>
                  <a:t>W</a:t>
                </a:r>
                <a:r>
                  <a:rPr lang="bg-BG" sz="1800" b="1" i="1" baseline="-25000" dirty="0" err="1"/>
                  <a:t>кр</a:t>
                </a:r>
                <a:r>
                  <a:rPr lang="bg-BG" sz="1800" b="1" i="1" baseline="-25000" dirty="0"/>
                  <a:t>. 2025</a:t>
                </a:r>
                <a:r>
                  <a:rPr lang="bg-BG" sz="1800" b="1" i="1" dirty="0"/>
                  <a:t> + </a:t>
                </a:r>
                <a:r>
                  <a:rPr lang="en-US" sz="1800" b="1" i="1" dirty="0"/>
                  <a:t>W</a:t>
                </a:r>
                <a:r>
                  <a:rPr lang="bg-BG" sz="1800" b="1" i="1" baseline="-25000" dirty="0" err="1"/>
                  <a:t>ен.сектр</a:t>
                </a:r>
                <a:r>
                  <a:rPr lang="bg-BG" sz="1800" b="1" i="1" dirty="0"/>
                  <a:t> + </a:t>
                </a:r>
                <a:r>
                  <a:rPr lang="en-US" sz="1800" b="1" i="1" dirty="0"/>
                  <a:t>W</a:t>
                </a:r>
                <a:r>
                  <a:rPr lang="bg-BG" sz="1800" b="1" i="1" baseline="-25000" dirty="0"/>
                  <a:t>загуби</a:t>
                </a:r>
                <a:r>
                  <a:rPr lang="bg-BG" sz="1800" b="1" i="1" dirty="0"/>
                  <a:t> = </a:t>
                </a:r>
                <a:r>
                  <a:rPr lang="bg-BG" sz="1800" b="1" i="1" dirty="0" smtClean="0"/>
                  <a:t>35,4 </a:t>
                </a:r>
                <a:r>
                  <a:rPr lang="en-US" sz="1800" b="1" i="1" dirty="0" smtClean="0"/>
                  <a:t>TWh</a:t>
                </a:r>
                <a:endParaRPr lang="bg-BG" sz="1800" b="1" i="1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09120"/>
              </a:xfrm>
              <a:blipFill rotWithShape="0">
                <a:blip r:embed="rId2"/>
                <a:stretch>
                  <a:fillRect l="-741" t="-777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636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75040" cy="1143000"/>
          </a:xfrm>
        </p:spPr>
        <p:txBody>
          <a:bodyPr>
            <a:noAutofit/>
          </a:bodyPr>
          <a:lstStyle/>
          <a:p>
            <a:pPr algn="l"/>
            <a:r>
              <a:rPr lang="bg-BG" sz="2800" b="1" dirty="0" smtClean="0"/>
              <a:t>Влияние на въздействащите фактори върху промяната на потреблението</a:t>
            </a:r>
            <a:endParaRPr lang="bg-BG" sz="28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074326"/>
              </p:ext>
            </p:extLst>
          </p:nvPr>
        </p:nvGraphicFramePr>
        <p:xfrm>
          <a:off x="7135" y="1772816"/>
          <a:ext cx="417646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988565"/>
              </p:ext>
            </p:extLst>
          </p:nvPr>
        </p:nvGraphicFramePr>
        <p:xfrm>
          <a:off x="4319464" y="1772816"/>
          <a:ext cx="482453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015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75040" cy="1143000"/>
          </a:xfrm>
        </p:spPr>
        <p:txBody>
          <a:bodyPr>
            <a:noAutofit/>
          </a:bodyPr>
          <a:lstStyle/>
          <a:p>
            <a:pPr algn="l"/>
            <a:r>
              <a:rPr lang="bg-BG" sz="2800" b="1" dirty="0" smtClean="0"/>
              <a:t>Потребление на природен газ, </a:t>
            </a:r>
            <a:r>
              <a:rPr lang="bg-BG" sz="2800" b="1" dirty="0" err="1" smtClean="0"/>
              <a:t>хил.т.н.е</a:t>
            </a:r>
            <a:r>
              <a:rPr lang="bg-BG" sz="2800" b="1" dirty="0" smtClean="0"/>
              <a:t>.</a:t>
            </a:r>
            <a:endParaRPr lang="bg-BG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7584" y="6165304"/>
            <a:ext cx="7767890" cy="544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b="1" i="1" dirty="0"/>
              <a:t>W</a:t>
            </a:r>
            <a:r>
              <a:rPr lang="bg-BG" sz="2300" b="1" i="1" baseline="-25000" dirty="0"/>
              <a:t>бр. 2025 кор.</a:t>
            </a:r>
            <a:r>
              <a:rPr lang="bg-BG" sz="2300" b="1" i="1" dirty="0"/>
              <a:t> = </a:t>
            </a:r>
            <a:r>
              <a:rPr lang="en-US" sz="2300" b="1" i="1" dirty="0"/>
              <a:t>W</a:t>
            </a:r>
            <a:r>
              <a:rPr lang="bg-BG" sz="2300" b="1" i="1" baseline="-25000" dirty="0"/>
              <a:t>бр. 2025 </a:t>
            </a:r>
            <a:r>
              <a:rPr lang="bg-BG" sz="2300" b="1" i="1" baseline="-25000" dirty="0" err="1"/>
              <a:t>кор</a:t>
            </a:r>
            <a:r>
              <a:rPr lang="bg-BG" sz="2300" b="1" i="1" baseline="-25000" dirty="0"/>
              <a:t>,</a:t>
            </a:r>
            <a:r>
              <a:rPr lang="bg-BG" sz="2300" b="1" i="1" dirty="0"/>
              <a:t> - ∆</a:t>
            </a:r>
            <a:r>
              <a:rPr lang="en-US" sz="2300" b="1" i="1" dirty="0"/>
              <a:t>W</a:t>
            </a:r>
            <a:r>
              <a:rPr lang="bg-BG" sz="2300" b="1" i="1" baseline="-25000" dirty="0"/>
              <a:t>пр. г. дом</a:t>
            </a:r>
            <a:r>
              <a:rPr lang="bg-BG" sz="2300" b="1" i="1" dirty="0"/>
              <a:t> - ∆</a:t>
            </a:r>
            <a:r>
              <a:rPr lang="en-US" sz="2300" b="1" i="1" dirty="0"/>
              <a:t>W</a:t>
            </a:r>
            <a:r>
              <a:rPr lang="bg-BG" sz="2300" b="1" i="1" baseline="-25000" dirty="0"/>
              <a:t>пр. г. </a:t>
            </a:r>
            <a:r>
              <a:rPr lang="bg-BG" sz="2300" b="1" i="1" baseline="-25000" dirty="0" err="1"/>
              <a:t>усл</a:t>
            </a:r>
            <a:r>
              <a:rPr lang="bg-BG" sz="2300" b="1" i="1" baseline="-25000" dirty="0"/>
              <a:t>.</a:t>
            </a:r>
            <a:r>
              <a:rPr lang="bg-BG" sz="2300" b="1" i="1" dirty="0"/>
              <a:t> = </a:t>
            </a:r>
            <a:r>
              <a:rPr lang="bg-BG" sz="2300" b="1" i="1" dirty="0" smtClean="0"/>
              <a:t>29 </a:t>
            </a:r>
            <a:r>
              <a:rPr lang="en-US" sz="2300" b="1" i="1" dirty="0"/>
              <a:t>TWh</a:t>
            </a:r>
            <a:endParaRPr lang="bg-BG" sz="23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37066"/>
            <a:ext cx="8186698" cy="448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16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6203032" cy="1143000"/>
          </a:xfrm>
        </p:spPr>
        <p:txBody>
          <a:bodyPr>
            <a:noAutofit/>
          </a:bodyPr>
          <a:lstStyle/>
          <a:p>
            <a:pPr algn="l"/>
            <a:r>
              <a:rPr lang="bg-BG" sz="3200" b="1" dirty="0" smtClean="0"/>
              <a:t>Износ на електроенергия</a:t>
            </a:r>
            <a:r>
              <a:rPr lang="en-US" sz="3200" b="1" dirty="0" smtClean="0"/>
              <a:t>,</a:t>
            </a:r>
            <a:r>
              <a:rPr lang="bg-BG" sz="3200" b="1" dirty="0" smtClean="0"/>
              <a:t> </a:t>
            </a:r>
            <a:r>
              <a:rPr lang="en-US" sz="3200" b="1" dirty="0" smtClean="0"/>
              <a:t>TWh</a:t>
            </a:r>
            <a:endParaRPr lang="bg-BG" sz="32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3268897"/>
              </p:ext>
            </p:extLst>
          </p:nvPr>
        </p:nvGraphicFramePr>
        <p:xfrm>
          <a:off x="457200" y="1556792"/>
          <a:ext cx="843528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341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Autofit/>
          </a:bodyPr>
          <a:lstStyle/>
          <a:p>
            <a:pPr algn="l"/>
            <a:r>
              <a:rPr lang="bg-BG" sz="4000" b="1" i="1" dirty="0" smtClean="0"/>
              <a:t>Резюме</a:t>
            </a:r>
            <a:endParaRPr lang="bg-BG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3339"/>
          </a:xfrm>
        </p:spPr>
        <p:txBody>
          <a:bodyPr>
            <a:noAutofit/>
          </a:bodyPr>
          <a:lstStyle/>
          <a:p>
            <a:pPr marL="0" indent="271463" algn="just">
              <a:spcBef>
                <a:spcPts val="1200"/>
              </a:spcBef>
              <a:buNone/>
            </a:pPr>
            <a:r>
              <a:rPr lang="bg-BG" sz="1600" dirty="0" smtClean="0">
                <a:latin typeface="Calibri (Headings)"/>
              </a:rPr>
              <a:t>В следващото десетилетие ще </a:t>
            </a:r>
            <a:r>
              <a:rPr lang="bg-BG" sz="1600" dirty="0">
                <a:latin typeface="Calibri (Headings)"/>
              </a:rPr>
              <a:t>намалява </a:t>
            </a:r>
            <a:r>
              <a:rPr lang="bg-BG" sz="1600" dirty="0" smtClean="0">
                <a:latin typeface="Calibri (Headings)"/>
              </a:rPr>
              <a:t>електропотреблението </a:t>
            </a:r>
            <a:r>
              <a:rPr lang="bg-BG" sz="1600" dirty="0">
                <a:latin typeface="Calibri (Headings)"/>
              </a:rPr>
              <a:t>на </a:t>
            </a:r>
            <a:r>
              <a:rPr lang="bg-BG" sz="1600" dirty="0" smtClean="0">
                <a:latin typeface="Calibri (Headings)"/>
              </a:rPr>
              <a:t>домакинствата </a:t>
            </a:r>
            <a:r>
              <a:rPr lang="bg-BG" sz="1600" dirty="0">
                <a:latin typeface="Calibri (Headings)"/>
              </a:rPr>
              <a:t>заради демографската криза</a:t>
            </a:r>
            <a:r>
              <a:rPr lang="bg-BG" sz="1600" dirty="0" smtClean="0">
                <a:latin typeface="Calibri (Headings)"/>
              </a:rPr>
              <a:t>, ще се повишава чувствително енергийната </a:t>
            </a:r>
            <a:r>
              <a:rPr lang="bg-BG" sz="1600" dirty="0">
                <a:latin typeface="Calibri (Headings)"/>
              </a:rPr>
              <a:t>ефективност и </a:t>
            </a:r>
            <a:r>
              <a:rPr lang="bg-BG" sz="1600" dirty="0" smtClean="0">
                <a:latin typeface="Calibri (Headings)"/>
              </a:rPr>
              <a:t>същевременно ще расте цената на електроенергията. </a:t>
            </a:r>
            <a:r>
              <a:rPr lang="bg-BG" sz="1600" dirty="0">
                <a:latin typeface="Calibri (Headings)"/>
              </a:rPr>
              <a:t>Икономиката ще се приближава до средноевропейското ниво на енергийна интензивност. Ще се </a:t>
            </a:r>
            <a:r>
              <a:rPr lang="bg-BG" sz="1600" dirty="0" smtClean="0">
                <a:latin typeface="Calibri (Headings)"/>
              </a:rPr>
              <a:t>намалят загубите </a:t>
            </a:r>
            <a:r>
              <a:rPr lang="bg-BG" sz="1600" dirty="0">
                <a:latin typeface="Calibri (Headings)"/>
              </a:rPr>
              <a:t>в преносната и </a:t>
            </a:r>
            <a:r>
              <a:rPr lang="bg-BG" sz="1600" dirty="0" smtClean="0">
                <a:latin typeface="Calibri (Headings)"/>
              </a:rPr>
              <a:t>разпределителните </a:t>
            </a:r>
            <a:r>
              <a:rPr lang="bg-BG" sz="1600" dirty="0">
                <a:latin typeface="Calibri (Headings)"/>
              </a:rPr>
              <a:t>мрежи. Природният газ ще измества електроенергия от потреблението вследствие на конкурентната си цена, диверсификацията на доставчиците и  увеличения местен добив. Ще се въведат интелигентни мрежи за пренос и разпределение, които ще оптимизират потреблението на електроенергия. </a:t>
            </a:r>
            <a:endParaRPr lang="bg-BG" sz="1600" dirty="0" smtClean="0">
              <a:latin typeface="Calibri (Headings)"/>
            </a:endParaRPr>
          </a:p>
          <a:p>
            <a:pPr marL="0" indent="271463" algn="just">
              <a:spcBef>
                <a:spcPts val="1200"/>
              </a:spcBef>
              <a:buNone/>
            </a:pPr>
            <a:r>
              <a:rPr lang="bg-BG" sz="1600" dirty="0" smtClean="0">
                <a:latin typeface="Calibri (Headings)"/>
              </a:rPr>
              <a:t>Общоевропейската </a:t>
            </a:r>
            <a:r>
              <a:rPr lang="bg-BG" sz="1600" dirty="0">
                <a:latin typeface="Calibri (Headings)"/>
              </a:rPr>
              <a:t>енергийна </a:t>
            </a:r>
            <a:r>
              <a:rPr lang="bg-BG" sz="1600" dirty="0" smtClean="0">
                <a:latin typeface="Calibri (Headings)"/>
              </a:rPr>
              <a:t>система ще </a:t>
            </a:r>
            <a:r>
              <a:rPr lang="bg-BG" sz="1600" dirty="0">
                <a:latin typeface="Calibri (Headings)"/>
              </a:rPr>
              <a:t>направи  част от генериращите мощности </a:t>
            </a:r>
            <a:r>
              <a:rPr lang="bg-BG" sz="1600" dirty="0" smtClean="0">
                <a:latin typeface="Calibri (Headings)"/>
              </a:rPr>
              <a:t>неконкурентоспособни, </a:t>
            </a:r>
            <a:r>
              <a:rPr lang="bg-BG" sz="1600" dirty="0">
                <a:latin typeface="Calibri (Headings)"/>
              </a:rPr>
              <a:t>поради тяхната технологична неефективност. Европейското изискване за преход към ниско въглеродна икономика ще наложи значителни инвестиции в нови технологии, което ще доведе до съществено повишаване на цената на произведената електроенергия. ВЕИ ще забавят своето развитие поради отпадане на преференциите за тях и ще се развиват главно като децентрализирани конструкции за задоволяване на собствените нужди на жилищни и стопански сгради. </a:t>
            </a:r>
          </a:p>
          <a:p>
            <a:endParaRPr lang="bg-BG" sz="17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67544" y="1412776"/>
            <a:ext cx="8568952" cy="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05126" y="1340346"/>
            <a:ext cx="8928992" cy="52003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bg-BG" b="1" i="1" dirty="0" smtClean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67544" y="1500520"/>
            <a:ext cx="8568952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61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6203032" cy="1143000"/>
          </a:xfrm>
        </p:spPr>
        <p:txBody>
          <a:bodyPr>
            <a:noAutofit/>
          </a:bodyPr>
          <a:lstStyle/>
          <a:p>
            <a:pPr algn="l"/>
            <a:r>
              <a:rPr lang="bg-BG" sz="3200" b="1" dirty="0" smtClean="0"/>
              <a:t>Консолидирана прогноза 2025, </a:t>
            </a:r>
            <a:r>
              <a:rPr lang="en-US" sz="3200" b="1" dirty="0" smtClean="0"/>
              <a:t>TWh</a:t>
            </a:r>
            <a:endParaRPr lang="bg-BG" sz="32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570608"/>
              </p:ext>
            </p:extLst>
          </p:nvPr>
        </p:nvGraphicFramePr>
        <p:xfrm>
          <a:off x="467545" y="1628800"/>
          <a:ext cx="8280920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8810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 vert="horz" lIns="91440" tIns="45720" rIns="91440" bIns="45720" rtlCol="0" anchor="b" anchorCtr="0">
            <a:noAutofit/>
          </a:bodyPr>
          <a:lstStyle/>
          <a:p>
            <a:pPr algn="l"/>
            <a:r>
              <a:rPr lang="bg-BG" sz="2400" b="1" dirty="0" smtClean="0">
                <a:latin typeface="Calibri (Headings)"/>
              </a:rPr>
              <a:t>Лаборатория управление на рискове</a:t>
            </a:r>
            <a:endParaRPr lang="bg-BG" sz="2400" b="1" dirty="0">
              <a:latin typeface="Calibri (Headings)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16514" y="3140968"/>
            <a:ext cx="645212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b="1" dirty="0" smtClean="0">
                <a:latin typeface="Calibri (Headings)"/>
              </a:rPr>
              <a:t>БЛАГОДАРЯ ВИ ЗА ВНИМАНИЕТО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5616" y="5517232"/>
            <a:ext cx="73448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libri (Headings)"/>
              </a:rPr>
              <a:t>site:    </a:t>
            </a:r>
            <a:r>
              <a:rPr lang="bg-BG" sz="2800" b="1" dirty="0" smtClean="0">
                <a:latin typeface="Calibri (Headings)"/>
              </a:rPr>
              <a:t>    </a:t>
            </a:r>
            <a:r>
              <a:rPr lang="en-US" sz="2800" b="1" dirty="0" smtClean="0">
                <a:latin typeface="Calibri (Headings)"/>
                <a:hlinkClick r:id="rId3"/>
              </a:rPr>
              <a:t>www.riskmanagementlab.com</a:t>
            </a:r>
            <a:r>
              <a:rPr lang="en-US" sz="2800" b="1" dirty="0" smtClean="0">
                <a:latin typeface="Calibri (Headings)"/>
              </a:rPr>
              <a:t> </a:t>
            </a:r>
          </a:p>
          <a:p>
            <a:r>
              <a:rPr lang="en-US" sz="2800" b="1" dirty="0" smtClean="0">
                <a:latin typeface="Calibri (Headings)"/>
              </a:rPr>
              <a:t>e-mail: </a:t>
            </a:r>
            <a:r>
              <a:rPr lang="bg-BG" sz="2800" b="1" dirty="0" smtClean="0">
                <a:latin typeface="Calibri (Headings)"/>
              </a:rPr>
              <a:t>   </a:t>
            </a:r>
            <a:r>
              <a:rPr lang="en-US" sz="2800" b="1" dirty="0" smtClean="0">
                <a:latin typeface="Calibri (Headings)"/>
                <a:hlinkClick r:id="rId4"/>
              </a:rPr>
              <a:t>riskmlab@nbu.bg</a:t>
            </a:r>
            <a:r>
              <a:rPr lang="en-US" sz="2800" b="1" dirty="0" smtClean="0">
                <a:latin typeface="Calibri (Headings)"/>
              </a:rPr>
              <a:t>  </a:t>
            </a:r>
            <a:endParaRPr lang="bg-BG" sz="2800" b="1" dirty="0">
              <a:latin typeface="Calibri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82306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12913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bg-BG" altLang="bg-B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bg-BG" alt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961142646"/>
              </p:ext>
            </p:extLst>
          </p:nvPr>
        </p:nvGraphicFramePr>
        <p:xfrm>
          <a:off x="107504" y="1683518"/>
          <a:ext cx="8856984" cy="50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9426" y="476672"/>
            <a:ext cx="6414822" cy="720080"/>
          </a:xfrm>
        </p:spPr>
        <p:txBody>
          <a:bodyPr>
            <a:noAutofit/>
          </a:bodyPr>
          <a:lstStyle/>
          <a:p>
            <a:pPr algn="l"/>
            <a:r>
              <a:rPr lang="bg-BG" sz="2800" b="1" dirty="0"/>
              <a:t>Производство и потребление на електрическа </a:t>
            </a:r>
            <a:r>
              <a:rPr lang="bg-BG" sz="2800" b="1" dirty="0" smtClean="0"/>
              <a:t>енергия за </a:t>
            </a:r>
            <a:r>
              <a:rPr lang="bg-BG" sz="2800" b="1" dirty="0" smtClean="0"/>
              <a:t>2013г.</a:t>
            </a:r>
            <a:r>
              <a:rPr lang="bg-BG" sz="2800" b="1" dirty="0" smtClean="0"/>
              <a:t>, </a:t>
            </a:r>
            <a:r>
              <a:rPr lang="bg-BG" sz="2800" b="1" dirty="0" err="1" smtClean="0"/>
              <a:t>ГВтч</a:t>
            </a:r>
            <a:endParaRPr lang="bg-BG" sz="2800" b="1" dirty="0"/>
          </a:p>
        </p:txBody>
      </p:sp>
    </p:spTree>
    <p:extLst>
      <p:ext uri="{BB962C8B-B14F-4D97-AF65-F5344CB8AC3E}">
        <p14:creationId xmlns:p14="http://schemas.microsoft.com/office/powerpoint/2010/main" val="29662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375652" y="404664"/>
            <a:ext cx="5874831" cy="96096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bg-BG" sz="2400" b="1" dirty="0" smtClean="0">
              <a:latin typeface="Georgia" panose="02040502050405020303" pitchFamily="18" charset="0"/>
            </a:endParaRPr>
          </a:p>
          <a:p>
            <a:pPr algn="l"/>
            <a:endParaRPr lang="bg-BG" sz="2400" b="1" dirty="0">
              <a:latin typeface="Georgia" panose="02040502050405020303" pitchFamily="18" charset="0"/>
            </a:endParaRPr>
          </a:p>
          <a:p>
            <a:pPr algn="l"/>
            <a:r>
              <a:rPr lang="bg-BG" sz="2800" b="1" dirty="0" smtClean="0">
                <a:latin typeface="Calibri (Headings)"/>
              </a:rPr>
              <a:t>Методология за прогнозиране на електроенергийния баланс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bg-BG" sz="1600" dirty="0">
                <a:latin typeface="Calibri (Headings))"/>
              </a:rPr>
              <a:t>Определяне на въздействащите фактори върху електропотреблението;</a:t>
            </a:r>
          </a:p>
          <a:p>
            <a:pPr lvl="0">
              <a:spcBef>
                <a:spcPts val="600"/>
              </a:spcBef>
            </a:pPr>
            <a:r>
              <a:rPr lang="bg-BG" sz="1600" dirty="0">
                <a:latin typeface="Calibri (Headings))"/>
              </a:rPr>
              <a:t>Изчисляване на функцията на изменение във времето на всеки от </a:t>
            </a:r>
            <a:r>
              <a:rPr lang="bg-BG" sz="1600" dirty="0" smtClean="0">
                <a:latin typeface="Calibri (Headings))"/>
              </a:rPr>
              <a:t>тях;</a:t>
            </a:r>
            <a:endParaRPr lang="bg-BG" sz="1600" dirty="0">
              <a:latin typeface="Calibri (Headings))"/>
            </a:endParaRPr>
          </a:p>
          <a:p>
            <a:pPr lvl="0">
              <a:spcBef>
                <a:spcPts val="600"/>
              </a:spcBef>
            </a:pPr>
            <a:r>
              <a:rPr lang="bg-BG" sz="1600" dirty="0">
                <a:latin typeface="Calibri (Headings))"/>
              </a:rPr>
              <a:t>Изчисляване на коефициентите на въздействие на факторите върху електропотреблението;</a:t>
            </a:r>
          </a:p>
          <a:p>
            <a:pPr lvl="0">
              <a:spcBef>
                <a:spcPts val="600"/>
              </a:spcBef>
            </a:pPr>
            <a:r>
              <a:rPr lang="bg-BG" sz="1600" dirty="0">
                <a:latin typeface="Calibri (Headings))"/>
              </a:rPr>
              <a:t>Прогнозиране на </a:t>
            </a:r>
            <a:r>
              <a:rPr lang="bg-BG" sz="1600" dirty="0" smtClean="0">
                <a:latin typeface="Calibri (Headings))"/>
              </a:rPr>
              <a:t>факторите до 2025 г. </a:t>
            </a:r>
            <a:r>
              <a:rPr lang="bg-BG" sz="1600" dirty="0">
                <a:latin typeface="Calibri (Headings))"/>
              </a:rPr>
              <a:t>и сравняване на прогнозата с тези на официалните институции; </a:t>
            </a:r>
          </a:p>
          <a:p>
            <a:pPr lvl="0">
              <a:spcBef>
                <a:spcPts val="600"/>
              </a:spcBef>
            </a:pPr>
            <a:r>
              <a:rPr lang="bg-BG" sz="1600" dirty="0">
                <a:latin typeface="Calibri (Headings))"/>
              </a:rPr>
              <a:t>Прогнозиране на електропотреблението;</a:t>
            </a:r>
          </a:p>
          <a:p>
            <a:pPr lvl="0">
              <a:spcBef>
                <a:spcPts val="600"/>
              </a:spcBef>
            </a:pPr>
            <a:r>
              <a:rPr lang="bg-BG" sz="1600" dirty="0" smtClean="0">
                <a:latin typeface="Calibri (Headings))"/>
              </a:rPr>
              <a:t>Прогнозиране на потреблението </a:t>
            </a:r>
            <a:r>
              <a:rPr lang="bg-BG" sz="1600" dirty="0">
                <a:latin typeface="Calibri (Headings))"/>
              </a:rPr>
              <a:t>на природен газ</a:t>
            </a:r>
            <a:r>
              <a:rPr lang="bg-BG" sz="1600" dirty="0" smtClean="0">
                <a:latin typeface="Calibri (Headings))"/>
              </a:rPr>
              <a:t>, като заместваща </a:t>
            </a:r>
            <a:r>
              <a:rPr lang="bg-BG" sz="1600" dirty="0">
                <a:latin typeface="Calibri (Headings))"/>
              </a:rPr>
              <a:t>част от електропотреблението;</a:t>
            </a:r>
          </a:p>
          <a:p>
            <a:pPr lvl="0">
              <a:spcBef>
                <a:spcPts val="600"/>
              </a:spcBef>
            </a:pPr>
            <a:r>
              <a:rPr lang="bg-BG" sz="1600" dirty="0">
                <a:latin typeface="Calibri (Headings))"/>
              </a:rPr>
              <a:t>Прогнозиране на износа;</a:t>
            </a:r>
          </a:p>
          <a:p>
            <a:pPr lvl="0">
              <a:spcBef>
                <a:spcPts val="600"/>
              </a:spcBef>
            </a:pPr>
            <a:r>
              <a:rPr lang="bg-BG" sz="1600" dirty="0">
                <a:latin typeface="Calibri (Headings))"/>
              </a:rPr>
              <a:t>Консолидирана прогноза на електроенергийния баланс;</a:t>
            </a:r>
          </a:p>
          <a:p>
            <a:pPr lvl="0">
              <a:spcBef>
                <a:spcPts val="600"/>
              </a:spcBef>
            </a:pPr>
            <a:r>
              <a:rPr lang="bg-BG" sz="1600" dirty="0">
                <a:latin typeface="Calibri (Headings))"/>
              </a:rPr>
              <a:t>Определяне на доверителен интервал на прогнозата за електроенергийния </a:t>
            </a:r>
            <a:r>
              <a:rPr lang="bg-BG" sz="1600" dirty="0" smtClean="0">
                <a:latin typeface="Calibri (Headings))"/>
              </a:rPr>
              <a:t>баланс;</a:t>
            </a:r>
            <a:endParaRPr lang="bg-BG" sz="1600" dirty="0">
              <a:latin typeface="Calibri (Headings))"/>
            </a:endParaRPr>
          </a:p>
          <a:p>
            <a:pPr lvl="0">
              <a:spcBef>
                <a:spcPts val="600"/>
              </a:spcBef>
            </a:pPr>
            <a:r>
              <a:rPr lang="bg-BG" sz="1600" dirty="0">
                <a:latin typeface="Calibri (Headings))"/>
              </a:rPr>
              <a:t>Прогноза за електроенергийните мощности до 2025 г</a:t>
            </a:r>
            <a:r>
              <a:rPr lang="bg-BG" sz="1600" dirty="0" smtClean="0">
                <a:latin typeface="Calibri (Headings))"/>
              </a:rPr>
              <a:t>.</a:t>
            </a:r>
            <a:endParaRPr lang="bg-BG" sz="1600" dirty="0">
              <a:latin typeface="Calibri (Headings))"/>
            </a:endParaRPr>
          </a:p>
        </p:txBody>
      </p:sp>
    </p:spTree>
    <p:extLst>
      <p:ext uri="{BB962C8B-B14F-4D97-AF65-F5344CB8AC3E}">
        <p14:creationId xmlns:p14="http://schemas.microsoft.com/office/powerpoint/2010/main" val="180367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412124" y="548680"/>
            <a:ext cx="5104188" cy="82243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bg-BG" sz="2400" b="1" dirty="0" smtClean="0">
              <a:latin typeface="Georgia" panose="02040502050405020303" pitchFamily="18" charset="0"/>
            </a:endParaRPr>
          </a:p>
          <a:p>
            <a:pPr algn="l"/>
            <a:endParaRPr lang="bg-BG" sz="2400" b="1" dirty="0">
              <a:latin typeface="Georgia" panose="02040502050405020303" pitchFamily="18" charset="0"/>
            </a:endParaRPr>
          </a:p>
          <a:p>
            <a:pPr algn="l"/>
            <a:endParaRPr lang="bg-BG" sz="2400" b="1" dirty="0" smtClean="0">
              <a:latin typeface="Georgia" panose="02040502050405020303" pitchFamily="18" charset="0"/>
            </a:endParaRPr>
          </a:p>
          <a:p>
            <a:pPr algn="l"/>
            <a:r>
              <a:rPr lang="bg-BG" sz="3600" b="1" dirty="0" smtClean="0"/>
              <a:t>Въздействащи</a:t>
            </a:r>
            <a:r>
              <a:rPr lang="bg-BG" sz="3200" b="1" dirty="0" smtClean="0"/>
              <a:t> </a:t>
            </a:r>
            <a:r>
              <a:rPr lang="bg-BG" sz="3600" b="1" dirty="0" smtClean="0"/>
              <a:t>фактори</a:t>
            </a:r>
            <a:endParaRPr lang="bg-BG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lvl="0">
              <a:spcBef>
                <a:spcPts val="1800"/>
              </a:spcBef>
            </a:pPr>
            <a:r>
              <a:rPr lang="bg-BG" sz="1800" dirty="0" smtClean="0">
                <a:latin typeface="Calibri (Headings))"/>
              </a:rPr>
              <a:t>Демографска </a:t>
            </a:r>
            <a:r>
              <a:rPr lang="bg-BG" sz="1800" dirty="0">
                <a:latin typeface="Calibri (Headings))"/>
              </a:rPr>
              <a:t>криза;</a:t>
            </a:r>
          </a:p>
          <a:p>
            <a:pPr lvl="0">
              <a:spcBef>
                <a:spcPts val="1800"/>
              </a:spcBef>
            </a:pPr>
            <a:r>
              <a:rPr lang="bg-BG" sz="1800" dirty="0" smtClean="0">
                <a:latin typeface="Calibri (Headings))"/>
              </a:rPr>
              <a:t>Брутен вътрешен продукт (БВП);</a:t>
            </a:r>
            <a:endParaRPr lang="bg-BG" sz="1800" dirty="0">
              <a:latin typeface="Calibri (Headings))"/>
            </a:endParaRPr>
          </a:p>
          <a:p>
            <a:pPr lvl="0">
              <a:spcBef>
                <a:spcPts val="1800"/>
              </a:spcBef>
            </a:pPr>
            <a:r>
              <a:rPr lang="bg-BG" sz="1800" dirty="0" smtClean="0">
                <a:latin typeface="Calibri (Headings))"/>
              </a:rPr>
              <a:t>Електроенергийна интензивност;</a:t>
            </a:r>
            <a:endParaRPr lang="bg-BG" sz="1800" dirty="0">
              <a:latin typeface="Calibri (Headings))"/>
            </a:endParaRPr>
          </a:p>
          <a:p>
            <a:pPr lvl="0">
              <a:spcBef>
                <a:spcPts val="1800"/>
              </a:spcBef>
            </a:pPr>
            <a:r>
              <a:rPr lang="bg-BG" sz="1800" dirty="0" smtClean="0">
                <a:latin typeface="Calibri (Headings))"/>
              </a:rPr>
              <a:t>Цена </a:t>
            </a:r>
            <a:r>
              <a:rPr lang="bg-BG" sz="1800" dirty="0">
                <a:latin typeface="Calibri (Headings))"/>
              </a:rPr>
              <a:t>на </a:t>
            </a:r>
            <a:r>
              <a:rPr lang="bg-BG" sz="1800" dirty="0" smtClean="0">
                <a:latin typeface="Calibri (Headings))"/>
              </a:rPr>
              <a:t>електроенергията;</a:t>
            </a:r>
            <a:endParaRPr lang="bg-BG" sz="1800" dirty="0">
              <a:latin typeface="Calibri (Headings))"/>
            </a:endParaRPr>
          </a:p>
          <a:p>
            <a:pPr lvl="0">
              <a:spcBef>
                <a:spcPts val="1800"/>
              </a:spcBef>
            </a:pPr>
            <a:r>
              <a:rPr lang="bg-BG" sz="1800" dirty="0" smtClean="0">
                <a:latin typeface="Calibri (Headings))"/>
              </a:rPr>
              <a:t>Потребление в енергийния сектор и загуби при пренос и разпределение</a:t>
            </a:r>
          </a:p>
          <a:p>
            <a:pPr lvl="0">
              <a:spcBef>
                <a:spcPts val="1800"/>
              </a:spcBef>
            </a:pPr>
            <a:r>
              <a:rPr lang="bg-BG" sz="1800" dirty="0" smtClean="0">
                <a:latin typeface="Calibri (Headings))"/>
              </a:rPr>
              <a:t>Потребление на природен газ</a:t>
            </a:r>
            <a:endParaRPr lang="bg-BG" sz="1800" dirty="0">
              <a:latin typeface="Calibri (Headings))"/>
            </a:endParaRPr>
          </a:p>
        </p:txBody>
      </p:sp>
    </p:spTree>
    <p:extLst>
      <p:ext uri="{BB962C8B-B14F-4D97-AF65-F5344CB8AC3E}">
        <p14:creationId xmlns:p14="http://schemas.microsoft.com/office/powerpoint/2010/main" val="135697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395536" y="332656"/>
            <a:ext cx="5236857" cy="100811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bg-BG" sz="2000" b="1" dirty="0" smtClean="0">
              <a:latin typeface="Georgia" panose="02040502050405020303" pitchFamily="18" charset="0"/>
            </a:endParaRPr>
          </a:p>
          <a:p>
            <a:pPr algn="l"/>
            <a:endParaRPr lang="bg-BG" sz="2000" b="1" dirty="0">
              <a:latin typeface="Georgia" panose="02040502050405020303" pitchFamily="18" charset="0"/>
            </a:endParaRPr>
          </a:p>
          <a:p>
            <a:pPr algn="l"/>
            <a:endParaRPr lang="bg-BG" sz="2000" b="1" dirty="0" smtClean="0">
              <a:latin typeface="Georgia" panose="02040502050405020303" pitchFamily="18" charset="0"/>
            </a:endParaRPr>
          </a:p>
          <a:p>
            <a:pPr algn="l"/>
            <a:r>
              <a:rPr lang="bg-BG" sz="3200" b="1" dirty="0" smtClean="0"/>
              <a:t>Демографска криза (1)</a:t>
            </a:r>
            <a:endParaRPr lang="bg-BG" sz="32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9771627"/>
              </p:ext>
            </p:extLst>
          </p:nvPr>
        </p:nvGraphicFramePr>
        <p:xfrm>
          <a:off x="467544" y="1628800"/>
          <a:ext cx="842493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6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6192688" cy="432048"/>
          </a:xfrm>
        </p:spPr>
        <p:txBody>
          <a:bodyPr>
            <a:noAutofit/>
          </a:bodyPr>
          <a:lstStyle/>
          <a:p>
            <a:pPr algn="l"/>
            <a:r>
              <a:rPr lang="bg-BG" sz="3200" b="1" dirty="0"/>
              <a:t>Демографска криза </a:t>
            </a:r>
            <a:r>
              <a:rPr lang="bg-BG" sz="3200" b="1" dirty="0" smtClean="0"/>
              <a:t>(2)</a:t>
            </a:r>
            <a:endParaRPr lang="bg-BG" sz="32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967672"/>
              </p:ext>
            </p:extLst>
          </p:nvPr>
        </p:nvGraphicFramePr>
        <p:xfrm>
          <a:off x="467544" y="1556792"/>
          <a:ext cx="84969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26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6120680" cy="1084982"/>
          </a:xfrm>
        </p:spPr>
        <p:txBody>
          <a:bodyPr>
            <a:noAutofit/>
          </a:bodyPr>
          <a:lstStyle/>
          <a:p>
            <a:pPr algn="l"/>
            <a:r>
              <a:rPr lang="bg-BG" sz="3200" b="1" dirty="0" smtClean="0"/>
              <a:t>Брутен вътрешен продукт (1)</a:t>
            </a:r>
            <a:endParaRPr lang="bg-BG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926487"/>
              </p:ext>
            </p:extLst>
          </p:nvPr>
        </p:nvGraphicFramePr>
        <p:xfrm>
          <a:off x="457200" y="1600200"/>
          <a:ext cx="8435280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31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6203032" cy="940965"/>
          </a:xfrm>
        </p:spPr>
        <p:txBody>
          <a:bodyPr>
            <a:noAutofit/>
          </a:bodyPr>
          <a:lstStyle/>
          <a:p>
            <a:pPr algn="l"/>
            <a:r>
              <a:rPr lang="bg-BG" sz="3200" b="1" dirty="0"/>
              <a:t>Брутен вътрешен продукт </a:t>
            </a:r>
            <a:r>
              <a:rPr lang="bg-BG" sz="3200" b="1" dirty="0" smtClean="0"/>
              <a:t>(2)</a:t>
            </a:r>
            <a:endParaRPr lang="bg-BG" sz="3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4207834"/>
              </p:ext>
            </p:extLst>
          </p:nvPr>
        </p:nvGraphicFramePr>
        <p:xfrm>
          <a:off x="457200" y="1628800"/>
          <a:ext cx="84352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757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18453</TotalTime>
  <Words>587</Words>
  <Application>Microsoft Office PowerPoint</Application>
  <PresentationFormat>On-screen Show (4:3)</PresentationFormat>
  <Paragraphs>99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(Headings)</vt:lpstr>
      <vt:lpstr>Calibri (Headings))</vt:lpstr>
      <vt:lpstr>Cambria Math</vt:lpstr>
      <vt:lpstr>Georgia</vt:lpstr>
      <vt:lpstr>Office Theme</vt:lpstr>
      <vt:lpstr>Прогноза на електроенергийния баланс на Р. България 2025 г.</vt:lpstr>
      <vt:lpstr>Резюме</vt:lpstr>
      <vt:lpstr>Производство и потребление на електрическа енергия за 2013г., ГВтч</vt:lpstr>
      <vt:lpstr>PowerPoint Presentation</vt:lpstr>
      <vt:lpstr>PowerPoint Presentation</vt:lpstr>
      <vt:lpstr>PowerPoint Presentation</vt:lpstr>
      <vt:lpstr>Демографска криза (2)</vt:lpstr>
      <vt:lpstr>Брутен вътрешен продукт (1)</vt:lpstr>
      <vt:lpstr>Брутен вътрешен продукт (2)</vt:lpstr>
      <vt:lpstr>Електроенергийна ефективност </vt:lpstr>
      <vt:lpstr>Електроенергийна  интензивност</vt:lpstr>
      <vt:lpstr>Цена за бита, лв./KWh </vt:lpstr>
      <vt:lpstr>Цена за стопански цели, лв./KWh</vt:lpstr>
      <vt:lpstr>Потребление на енергийния сектор, хил. т.н.е.</vt:lpstr>
      <vt:lpstr>Загуби в преносната и разпределителните мрежи, в хил. т.н.е.</vt:lpstr>
      <vt:lpstr>Прогнозиране на електропотреблението</vt:lpstr>
      <vt:lpstr>Влияние на въздействащите фактори върху промяната на потреблението</vt:lpstr>
      <vt:lpstr>Потребление на природен газ, хил.т.н.е.</vt:lpstr>
      <vt:lpstr>Износ на електроенергия, TWh</vt:lpstr>
      <vt:lpstr>Консолидирана прогноза 2025, TWh</vt:lpstr>
      <vt:lpstr>Лаборатория управление на рискове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 Varna</dc:title>
  <dc:creator>kostovaja</dc:creator>
  <cp:lastModifiedBy>Ани Алашка</cp:lastModifiedBy>
  <cp:revision>468</cp:revision>
  <dcterms:created xsi:type="dcterms:W3CDTF">2013-07-29T06:06:57Z</dcterms:created>
  <dcterms:modified xsi:type="dcterms:W3CDTF">2014-10-20T10:54:06Z</dcterms:modified>
</cp:coreProperties>
</file>